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6" r:id="rId1"/>
  </p:sldMasterIdLst>
  <p:notesMasterIdLst>
    <p:notesMasterId r:id="rId14"/>
  </p:notesMasterIdLst>
  <p:sldIdLst>
    <p:sldId id="388" r:id="rId2"/>
    <p:sldId id="387" r:id="rId3"/>
    <p:sldId id="303" r:id="rId4"/>
    <p:sldId id="317" r:id="rId5"/>
    <p:sldId id="310" r:id="rId6"/>
    <p:sldId id="306" r:id="rId7"/>
    <p:sldId id="324" r:id="rId8"/>
    <p:sldId id="378" r:id="rId9"/>
    <p:sldId id="377" r:id="rId10"/>
    <p:sldId id="354" r:id="rId11"/>
    <p:sldId id="380" r:id="rId12"/>
    <p:sldId id="314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8000"/>
    <a:srgbClr val="0000FF"/>
    <a:srgbClr val="00FFCC"/>
    <a:srgbClr val="33CCFF"/>
    <a:srgbClr val="00FFFF"/>
    <a:srgbClr val="00FF00"/>
    <a:srgbClr val="66FF33"/>
    <a:srgbClr val="3A0000"/>
    <a:srgbClr val="F82A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711" autoAdjust="0"/>
  </p:normalViewPr>
  <p:slideViewPr>
    <p:cSldViewPr>
      <p:cViewPr varScale="1">
        <p:scale>
          <a:sx n="92" d="100"/>
          <a:sy n="92" d="100"/>
        </p:scale>
        <p:origin x="137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-1470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0.xml"/><Relationship Id="rId3" Type="http://schemas.openxmlformats.org/officeDocument/2006/relationships/slide" Target="slides/slide5.xml"/><Relationship Id="rId7" Type="http://schemas.openxmlformats.org/officeDocument/2006/relationships/slide" Target="slides/slide9.xml"/><Relationship Id="rId2" Type="http://schemas.openxmlformats.org/officeDocument/2006/relationships/slide" Target="slides/slide4.xml"/><Relationship Id="rId1" Type="http://schemas.openxmlformats.org/officeDocument/2006/relationships/slide" Target="slides/slide3.xml"/><Relationship Id="rId6" Type="http://schemas.openxmlformats.org/officeDocument/2006/relationships/slide" Target="slides/slide8.xml"/><Relationship Id="rId5" Type="http://schemas.openxmlformats.org/officeDocument/2006/relationships/slide" Target="slides/slide7.xml"/><Relationship Id="rId4" Type="http://schemas.openxmlformats.org/officeDocument/2006/relationships/slide" Target="slides/slide6.xml"/><Relationship Id="rId9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D57180D-A26D-4CE3-BFC8-57A2F14662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04613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6913"/>
            <a:ext cx="4641850" cy="3481387"/>
          </a:xfrm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smtClean="0">
                <a:cs typeface="Arial" panose="020B0604020202020204" pitchFamily="34" charset="0"/>
              </a:rPr>
              <a:t>Our Promoter and consultant have experience in specially in Pharma and Manufacturing</a:t>
            </a:r>
          </a:p>
        </p:txBody>
      </p:sp>
    </p:spTree>
    <p:extLst>
      <p:ext uri="{BB962C8B-B14F-4D97-AF65-F5344CB8AC3E}">
        <p14:creationId xmlns:p14="http://schemas.microsoft.com/office/powerpoint/2010/main" val="6934570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cs typeface="Arial" panose="020B0604020202020204" pitchFamily="34" charset="0"/>
            </a:endParaRPr>
          </a:p>
        </p:txBody>
      </p:sp>
      <p:sp>
        <p:nvSpPr>
          <p:cNvPr id="19460" name="Slide Number Placeholder 3"/>
          <p:cNvSpPr txBox="1">
            <a:spLocks noGrp="1"/>
          </p:cNvSpPr>
          <p:nvPr/>
        </p:nvSpPr>
        <p:spPr bwMode="auto">
          <a:xfrm>
            <a:off x="3935413" y="8818563"/>
            <a:ext cx="30099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38" tIns="46369" rIns="92738" bIns="46369" anchor="b"/>
          <a:lstStyle>
            <a:lvl1pPr defTabSz="9271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71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71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71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71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29087D4B-758A-49A0-A27F-A6EE565F5287}" type="slidenum"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pPr algn="r" eaLnBrk="1" hangingPunct="1"/>
              <a:t>12</a:t>
            </a:fld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308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6913"/>
            <a:ext cx="4641850" cy="3481387"/>
          </a:xfrm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8390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6913"/>
            <a:ext cx="4641850" cy="3481387"/>
          </a:xfrm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8923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6913"/>
            <a:ext cx="4641850" cy="3481387"/>
          </a:xfrm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09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6913"/>
            <a:ext cx="4641850" cy="3481387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6882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6913"/>
            <a:ext cx="4641850" cy="3481387"/>
          </a:xfrm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7702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6913"/>
            <a:ext cx="4641850" cy="3481387"/>
          </a:xfrm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7107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6913"/>
            <a:ext cx="4641850" cy="3481387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237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6913"/>
            <a:ext cx="4641850" cy="3481387"/>
          </a:xfrm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462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785F4D-CC3D-494A-AF2E-4075C118FAB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9978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86514F-3801-4FFD-8710-D19B44E5D5F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2127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86514F-3801-4FFD-8710-D19B44E5D5F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2434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86514F-3801-4FFD-8710-D19B44E5D5F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5328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86514F-3801-4FFD-8710-D19B44E5D5F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27224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86514F-3801-4FFD-8710-D19B44E5D5F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23984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85076A-A03F-464D-BAFD-3E1453A261C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00019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DCE789-45F0-4CE3-9F8C-B6CE47188F3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67613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3725"/>
            <a:ext cx="8229600" cy="63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63663"/>
            <a:ext cx="4038600" cy="4762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363663"/>
            <a:ext cx="4038600" cy="2305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21113"/>
            <a:ext cx="4038600" cy="2305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47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D4256E-F8A8-47AF-A778-6D78950628C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5263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54A212-4596-44A0-9AD8-049A5F2CADF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5383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A28CE5-44CE-488C-A5C3-1F2F264D9B1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3514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C16CB2-6EFD-4A75-BB6B-4508A901D9B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1171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171AF6-3D71-4FE6-A584-1E16ABA5E39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71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80B42F-9512-499B-979B-1AE92A685F8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0816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CE4731-D025-405C-A01F-56EB7291E40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0007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7EB4E6-BF12-4062-9B84-BC92C3DFC47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6866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CF86514F-3801-4FFD-8710-D19B44E5D5F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8911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7" r:id="rId1"/>
    <p:sldLayoutId id="2147484108" r:id="rId2"/>
    <p:sldLayoutId id="2147484109" r:id="rId3"/>
    <p:sldLayoutId id="2147484110" r:id="rId4"/>
    <p:sldLayoutId id="2147484111" r:id="rId5"/>
    <p:sldLayoutId id="2147484112" r:id="rId6"/>
    <p:sldLayoutId id="2147484113" r:id="rId7"/>
    <p:sldLayoutId id="2147484114" r:id="rId8"/>
    <p:sldLayoutId id="2147484115" r:id="rId9"/>
    <p:sldLayoutId id="2147484116" r:id="rId10"/>
    <p:sldLayoutId id="2147484117" r:id="rId11"/>
    <p:sldLayoutId id="2147484118" r:id="rId12"/>
    <p:sldLayoutId id="2147484119" r:id="rId13"/>
    <p:sldLayoutId id="2147484120" r:id="rId14"/>
    <p:sldLayoutId id="2147484121" r:id="rId15"/>
    <p:sldLayoutId id="2147484122" r:id="rId16"/>
    <p:sldLayoutId id="214748412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7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7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pic>
        <p:nvPicPr>
          <p:cNvPr id="10" name="Picture 1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ement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1687">
            <a:off x="4037473" y="446531"/>
            <a:ext cx="3307327" cy="2807449"/>
          </a:xfrm>
          <a:prstGeom prst="rect">
            <a:avLst/>
          </a:prstGeom>
          <a:noFill/>
          <a:ln>
            <a:noFill/>
          </a:ln>
          <a:effectLst/>
          <a:scene3d>
            <a:camera prst="isometricOffAxis1Righ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 rot="457322">
            <a:off x="3859942" y="3064798"/>
            <a:ext cx="5639236" cy="120032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isometricOffAxis1Right"/>
            <a:lightRig rig="threePt" dir="t"/>
          </a:scene3d>
          <a:sp3d>
            <a:bevelT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UY" sz="3600" b="1" spc="50" dirty="0">
                <a:ln w="0"/>
                <a:solidFill>
                  <a:srgbClr val="00FFCC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Espouse T</a:t>
            </a:r>
            <a:r>
              <a:rPr lang="es-UY" sz="3600" b="1" spc="50" dirty="0" smtClean="0">
                <a:ln w="0"/>
                <a:solidFill>
                  <a:srgbClr val="00FFCC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echnology </a:t>
            </a:r>
          </a:p>
          <a:p>
            <a:pPr algn="ctr"/>
            <a:r>
              <a:rPr lang="es-UY" sz="3600" b="1" spc="50" dirty="0" smtClean="0">
                <a:ln w="0"/>
                <a:solidFill>
                  <a:srgbClr val="00FFCC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Private Limited</a:t>
            </a:r>
            <a:endParaRPr lang="en-US" sz="3600" b="1" spc="50" dirty="0">
              <a:ln w="0"/>
              <a:solidFill>
                <a:srgbClr val="00FFCC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918917" y="4372202"/>
            <a:ext cx="5715000" cy="52322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UY" b="1" cap="all" dirty="0">
                <a:ln w="6350">
                  <a:noFill/>
                </a:ln>
                <a:solidFill>
                  <a:srgbClr val="000066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  <a:t>Welcomes you</a:t>
            </a:r>
            <a:endParaRPr lang="en-US" b="1" cap="all" dirty="0">
              <a:ln w="6350">
                <a:noFill/>
              </a:ln>
              <a:solidFill>
                <a:srgbClr val="000066"/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latin typeface="Arial Black" panose="020B0A040201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180919" y="6400800"/>
            <a:ext cx="20345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Segoe UI Light" panose="020B0502040204020203" pitchFamily="34" charset="0"/>
              </a:rPr>
              <a:t>Espouse Technology Pvt. Ltd.</a:t>
            </a:r>
            <a:endParaRPr lang="en-US" sz="1200" b="1" dirty="0">
              <a:latin typeface="Segoe UI Light" panose="020B0502040204020203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90319" y="6629400"/>
            <a:ext cx="3182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05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We </a:t>
            </a:r>
            <a:r>
              <a:rPr lang="en-IN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support</a:t>
            </a:r>
            <a:r>
              <a:rPr lang="en-IN" sz="105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at every step of your business process. </a:t>
            </a:r>
            <a:endParaRPr lang="en-US" sz="105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108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711200" y="1017588"/>
            <a:ext cx="150812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</a:t>
            </a: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3916363" y="1033463"/>
            <a:ext cx="8699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</a:t>
            </a:r>
          </a:p>
        </p:txBody>
      </p:sp>
      <p:grpSp>
        <p:nvGrpSpPr>
          <p:cNvPr id="16400" name="Group 19"/>
          <p:cNvGrpSpPr>
            <a:grpSpLocks/>
          </p:cNvGrpSpPr>
          <p:nvPr/>
        </p:nvGrpSpPr>
        <p:grpSpPr bwMode="auto">
          <a:xfrm>
            <a:off x="304800" y="6096000"/>
            <a:ext cx="7924800" cy="381000"/>
            <a:chOff x="336" y="3696"/>
            <a:chExt cx="4992" cy="288"/>
          </a:xfrm>
        </p:grpSpPr>
        <p:sp>
          <p:nvSpPr>
            <p:cNvPr id="16414" name="Oval 20"/>
            <p:cNvSpPr>
              <a:spLocks noChangeArrowheads="1"/>
            </p:cNvSpPr>
            <p:nvPr/>
          </p:nvSpPr>
          <p:spPr bwMode="auto">
            <a:xfrm>
              <a:off x="336" y="3696"/>
              <a:ext cx="288" cy="288"/>
            </a:xfrm>
            <a:prstGeom prst="ellipse">
              <a:avLst/>
            </a:prstGeom>
            <a:noFill/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GB" altLang="en-US"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4181" name="Oval 21"/>
            <p:cNvSpPr>
              <a:spLocks noChangeArrowheads="1"/>
            </p:cNvSpPr>
            <p:nvPr/>
          </p:nvSpPr>
          <p:spPr bwMode="auto">
            <a:xfrm>
              <a:off x="384" y="3744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36471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b="1"/>
            </a:p>
          </p:txBody>
        </p:sp>
        <p:sp>
          <p:nvSpPr>
            <p:cNvPr id="16416" name="Line 22"/>
            <p:cNvSpPr>
              <a:spLocks noChangeShapeType="1"/>
            </p:cNvSpPr>
            <p:nvPr/>
          </p:nvSpPr>
          <p:spPr bwMode="auto">
            <a:xfrm>
              <a:off x="624" y="3744"/>
              <a:ext cx="4704" cy="0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919" name="Rectangle 31"/>
          <p:cNvSpPr>
            <a:spLocks noGrp="1" noChangeArrowheads="1"/>
          </p:cNvSpPr>
          <p:nvPr>
            <p:ph type="title"/>
          </p:nvPr>
        </p:nvSpPr>
        <p:spPr>
          <a:xfrm>
            <a:off x="1143000" y="21465"/>
            <a:ext cx="6477000" cy="1458969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altLang="en-US" dirty="0">
                <a:solidFill>
                  <a:srgbClr val="FF0000"/>
                </a:solidFill>
                <a:latin typeface="Britannic Bold" panose="020B0903060703020204" pitchFamily="34" charset="0"/>
                <a:cs typeface="David" panose="020E0502060401010101" pitchFamily="34" charset="-79"/>
              </a:rPr>
              <a:t>Supplier </a:t>
            </a:r>
            <a:r>
              <a:rPr lang="en-US" altLang="en-US" dirty="0" smtClean="0">
                <a:solidFill>
                  <a:srgbClr val="FF0000"/>
                </a:solidFill>
                <a:latin typeface="Britannic Bold" panose="020B0903060703020204" pitchFamily="34" charset="0"/>
                <a:cs typeface="David" panose="020E0502060401010101" pitchFamily="34" charset="-79"/>
              </a:rPr>
              <a:t>Portal Process </a:t>
            </a:r>
            <a:r>
              <a:rPr lang="en-US" altLang="en-US" dirty="0">
                <a:solidFill>
                  <a:srgbClr val="FF0000"/>
                </a:solidFill>
                <a:latin typeface="Britannic Bold" panose="020B0903060703020204" pitchFamily="34" charset="0"/>
                <a:cs typeface="David" panose="020E0502060401010101" pitchFamily="34" charset="-79"/>
              </a:rPr>
              <a:t>Flow</a:t>
            </a:r>
            <a:endParaRPr lang="en-GB" altLang="en-US" dirty="0">
              <a:solidFill>
                <a:srgbClr val="FF0000"/>
              </a:solidFill>
              <a:latin typeface="Britannic Bold" panose="020B0903060703020204" pitchFamily="34" charset="0"/>
              <a:cs typeface="David" panose="020E0502060401010101" pitchFamily="34" charset="-79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180919" y="6400800"/>
            <a:ext cx="20345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Segoe UI Light" panose="020B0502040204020203" pitchFamily="34" charset="0"/>
              </a:rPr>
              <a:t>Espouse Technology Pvt. Ltd.</a:t>
            </a:r>
            <a:endParaRPr lang="en-US" sz="1200" b="1" dirty="0">
              <a:latin typeface="Segoe UI Light" panose="020B0502040204020203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190319" y="6629400"/>
            <a:ext cx="3182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05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We </a:t>
            </a:r>
            <a:r>
              <a:rPr lang="en-IN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support</a:t>
            </a:r>
            <a:r>
              <a:rPr lang="en-IN" sz="105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at every step of your business process. </a:t>
            </a:r>
            <a:endParaRPr lang="en-US" sz="105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9600"/>
            <a:ext cx="876300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19091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9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19" name="Rectangle 31"/>
          <p:cNvSpPr>
            <a:spLocks noGrp="1" noChangeArrowheads="1"/>
          </p:cNvSpPr>
          <p:nvPr>
            <p:ph type="title"/>
          </p:nvPr>
        </p:nvSpPr>
        <p:spPr>
          <a:xfrm>
            <a:off x="3048000" y="12879"/>
            <a:ext cx="2362200" cy="779462"/>
          </a:xfr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dirty="0">
                <a:solidFill>
                  <a:srgbClr val="FF0000"/>
                </a:solidFill>
                <a:latin typeface="Britannic Bold" panose="020B0903060703020204" pitchFamily="34" charset="0"/>
                <a:cs typeface="David" panose="020E0502060401010101" pitchFamily="34" charset="-79"/>
              </a:rPr>
              <a:t>Promoters</a:t>
            </a:r>
            <a:endParaRPr lang="en-GB" altLang="en-US" dirty="0">
              <a:solidFill>
                <a:srgbClr val="FF0000"/>
              </a:solidFill>
              <a:latin typeface="Britannic Bold" panose="020B0903060703020204" pitchFamily="34" charset="0"/>
              <a:cs typeface="David" panose="020E0502060401010101" pitchFamily="34" charset="-79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62800" y="6400800"/>
            <a:ext cx="20345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Segoe UI Light" panose="020B0502040204020203" pitchFamily="34" charset="0"/>
              </a:rPr>
              <a:t>Espouse Technology Pvt. Ltd.</a:t>
            </a:r>
            <a:endParaRPr lang="en-US" sz="1200" b="1" dirty="0">
              <a:latin typeface="Segoe UI Light" panose="020B0502040204020203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72200" y="6629400"/>
            <a:ext cx="3182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05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We </a:t>
            </a:r>
            <a:r>
              <a:rPr lang="en-IN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support</a:t>
            </a:r>
            <a:r>
              <a:rPr lang="en-IN" sz="105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at every step of your business process. </a:t>
            </a:r>
            <a:endParaRPr lang="en-US" sz="105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Oval 21"/>
          <p:cNvSpPr>
            <a:spLocks noChangeArrowheads="1"/>
          </p:cNvSpPr>
          <p:nvPr/>
        </p:nvSpPr>
        <p:spPr bwMode="auto">
          <a:xfrm>
            <a:off x="381000" y="6232459"/>
            <a:ext cx="304800" cy="2540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tint val="36471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1"/>
          </a:p>
        </p:txBody>
      </p:sp>
      <p:sp>
        <p:nvSpPr>
          <p:cNvPr id="12" name="Oval 20"/>
          <p:cNvSpPr>
            <a:spLocks noChangeArrowheads="1"/>
          </p:cNvSpPr>
          <p:nvPr/>
        </p:nvSpPr>
        <p:spPr bwMode="auto">
          <a:xfrm>
            <a:off x="304800" y="6195980"/>
            <a:ext cx="457200" cy="381000"/>
          </a:xfrm>
          <a:prstGeom prst="ellipse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GB" altLang="en-US" sz="14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94322" y="2763043"/>
            <a:ext cx="530824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GB" alt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CA. Gopinath </a:t>
            </a:r>
            <a:r>
              <a:rPr lang="en-GB" alt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Sahoo, Certified SAP FICO and BI</a:t>
            </a:r>
            <a:endParaRPr lang="en-GB" altLang="en-US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GB" altLang="en-US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GB" alt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Rajesh Meshram, B.Tech </a:t>
            </a:r>
            <a:r>
              <a:rPr lang="en-GB" alt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(IIT </a:t>
            </a:r>
            <a:r>
              <a:rPr lang="en-GB" alt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GB" alt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Kharagpur)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GB" altLang="en-US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GB" alt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Nagaraj </a:t>
            </a:r>
            <a:r>
              <a:rPr lang="en-GB" alt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G,  M </a:t>
            </a:r>
            <a:r>
              <a:rPr lang="en-GB" alt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</a:t>
            </a:r>
            <a:endParaRPr lang="en-GB" altLang="en-US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GB" altLang="en-US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-152400" y="1492014"/>
            <a:ext cx="3540369" cy="1971908"/>
            <a:chOff x="1066800" y="2693267"/>
            <a:chExt cx="6781800" cy="3777314"/>
          </a:xfrm>
        </p:grpSpPr>
        <p:sp>
          <p:nvSpPr>
            <p:cNvPr id="10" name="Ellipse 98"/>
            <p:cNvSpPr/>
            <p:nvPr/>
          </p:nvSpPr>
          <p:spPr bwMode="auto">
            <a:xfrm>
              <a:off x="1066800" y="4572000"/>
              <a:ext cx="6781800" cy="1447800"/>
            </a:xfrm>
            <a:prstGeom prst="ellipse">
              <a:avLst/>
            </a:prstGeom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0">
                  <a:schemeClr val="tx1">
                    <a:lumMod val="50000"/>
                    <a:lumOff val="5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sz="1800" smtClean="0">
                <a:solidFill>
                  <a:srgbClr val="FFFFFF"/>
                </a:solidFill>
                <a:latin typeface="Calibri" charset="0"/>
              </a:endParaRPr>
            </a:p>
          </p:txBody>
        </p:sp>
        <p:grpSp>
          <p:nvGrpSpPr>
            <p:cNvPr id="15" name="Group 14"/>
            <p:cNvGrpSpPr/>
            <p:nvPr/>
          </p:nvGrpSpPr>
          <p:grpSpPr>
            <a:xfrm rot="120000">
              <a:off x="2045651" y="2693267"/>
              <a:ext cx="4800600" cy="3777314"/>
              <a:chOff x="2286000" y="1785286"/>
              <a:chExt cx="4800600" cy="3777314"/>
            </a:xfrm>
          </p:grpSpPr>
          <p:sp>
            <p:nvSpPr>
              <p:cNvPr id="16" name="Oval 15"/>
              <p:cNvSpPr/>
              <p:nvPr/>
            </p:nvSpPr>
            <p:spPr>
              <a:xfrm>
                <a:off x="2286000" y="1785286"/>
                <a:ext cx="4800600" cy="3777314"/>
              </a:xfrm>
              <a:prstGeom prst="ellipse">
                <a:avLst/>
              </a:prstGeo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isometricOffAxis1Top"/>
                <a:lightRig rig="threePt" dir="t"/>
              </a:scene3d>
              <a:sp3d>
                <a:bevelT w="19050" h="196850"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2733793" y="1980024"/>
                <a:ext cx="3776870" cy="2971801"/>
              </a:xfrm>
              <a:prstGeom prst="ellipse">
                <a:avLst/>
              </a:prstGeom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scene3d>
                <a:camera prst="isometricOffAxis1Top"/>
                <a:lightRig rig="threePt" dir="t"/>
              </a:scene3d>
              <a:sp3d>
                <a:bevelT w="19050" h="101600"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319" y="1001337"/>
            <a:ext cx="1755956" cy="1534745"/>
          </a:xfrm>
          <a:prstGeom prst="rect">
            <a:avLst/>
          </a:prstGeom>
          <a:ln>
            <a:noFill/>
          </a:ln>
          <a:effectLst>
            <a:outerShdw blurRad="419100" dist="139700" dir="2700000" algn="tl" rotWithShape="0">
              <a:srgbClr val="333333">
                <a:alpha val="36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389335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9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19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8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777964" y="3408185"/>
            <a:ext cx="5826719" cy="1646302"/>
          </a:xfrm>
        </p:spPr>
        <p:txBody>
          <a:bodyPr/>
          <a:lstStyle/>
          <a:p>
            <a:pPr>
              <a:defRPr/>
            </a:pPr>
            <a:r>
              <a:rPr lang="en-US" altLang="en-US" b="1" dirty="0" smtClean="0">
                <a:solidFill>
                  <a:schemeClr val="accent2">
                    <a:lumMod val="75000"/>
                  </a:schemeClr>
                </a:solidFill>
                <a:latin typeface="Rage Italic" panose="03070502040507070304" pitchFamily="66" charset="0"/>
              </a:rPr>
              <a:t>Thank you</a:t>
            </a:r>
            <a:endParaRPr lang="en-US" altLang="en-US" b="1" dirty="0">
              <a:solidFill>
                <a:schemeClr val="accent2">
                  <a:lumMod val="75000"/>
                </a:schemeClr>
              </a:solidFill>
              <a:latin typeface="Rage Italic" panose="03070502040507070304" pitchFamily="66" charset="0"/>
            </a:endParaRPr>
          </a:p>
        </p:txBody>
      </p:sp>
      <p:sp>
        <p:nvSpPr>
          <p:cNvPr id="18436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717997" y="2847353"/>
            <a:ext cx="6400800" cy="923330"/>
          </a:xfrm>
        </p:spPr>
        <p:txBody>
          <a:bodyPr vert="horz" lIns="91440" tIns="45720" rIns="91440" bIns="45720" rtlCol="0" anchor="b">
            <a:no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1" dirty="0">
                <a:solidFill>
                  <a:schemeClr val="accent2">
                    <a:lumMod val="75000"/>
                  </a:schemeClr>
                </a:solidFill>
                <a:latin typeface="Rage Italic" panose="03070502040507070304" pitchFamily="66" charset="0"/>
                <a:ea typeface="+mj-ea"/>
                <a:cs typeface="+mj-cs"/>
              </a:rPr>
              <a:t>Solution for Everything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5057821"/>
            <a:ext cx="60293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600" b="1" dirty="0" smtClean="0">
                <a:solidFill>
                  <a:srgbClr val="000066"/>
                </a:solidFill>
                <a:latin typeface="Segoe UI Light" panose="020B0502040204020203" pitchFamily="34" charset="0"/>
                <a:cs typeface="Times New Roman" panose="02020603050405020304" pitchFamily="18" charset="0"/>
              </a:rPr>
              <a:t>Web </a:t>
            </a:r>
            <a:r>
              <a:rPr lang="en-US" sz="1600" b="1" dirty="0">
                <a:solidFill>
                  <a:srgbClr val="000066"/>
                </a:solidFill>
                <a:latin typeface="Segoe UI Light" panose="020B0502040204020203" pitchFamily="34" charset="0"/>
                <a:cs typeface="Times New Roman" panose="02020603050405020304" pitchFamily="18" charset="0"/>
              </a:rPr>
              <a:t>Site:</a:t>
            </a:r>
          </a:p>
          <a:p>
            <a:pPr>
              <a:defRPr/>
            </a:pPr>
            <a:r>
              <a:rPr lang="en-US" sz="1600" b="1" dirty="0" smtClean="0">
                <a:solidFill>
                  <a:srgbClr val="000066"/>
                </a:solidFill>
                <a:latin typeface="Segoe UI Light" panose="020B0502040204020203" pitchFamily="34" charset="0"/>
                <a:cs typeface="Times New Roman" panose="02020603050405020304" pitchFamily="18" charset="0"/>
              </a:rPr>
              <a:t>www.espousetechnolgy.com</a:t>
            </a:r>
          </a:p>
          <a:p>
            <a:pPr>
              <a:defRPr/>
            </a:pPr>
            <a:r>
              <a:rPr lang="en-US" sz="1600" b="1" dirty="0" smtClean="0">
                <a:solidFill>
                  <a:srgbClr val="000066"/>
                </a:solidFill>
                <a:latin typeface="Segoe UI Light" panose="020B0502040204020203" pitchFamily="34" charset="0"/>
                <a:cs typeface="Times New Roman" panose="02020603050405020304" pitchFamily="18" charset="0"/>
              </a:rPr>
              <a:t>www.asksapexpert.com</a:t>
            </a:r>
          </a:p>
          <a:p>
            <a:pPr>
              <a:defRPr/>
            </a:pPr>
            <a:endParaRPr lang="en-US" sz="1600" b="1" dirty="0" smtClean="0">
              <a:solidFill>
                <a:srgbClr val="000066"/>
              </a:solidFill>
              <a:latin typeface="Segoe UI Light" panose="020B0502040204020203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sz="1600" b="1" dirty="0" smtClean="0">
                <a:solidFill>
                  <a:srgbClr val="000066"/>
                </a:solidFill>
                <a:latin typeface="Segoe UI Light" panose="020B0502040204020203" pitchFamily="34" charset="0"/>
                <a:cs typeface="Times New Roman" panose="02020603050405020304" pitchFamily="18" charset="0"/>
              </a:rPr>
              <a:t>Email:</a:t>
            </a:r>
          </a:p>
          <a:p>
            <a:pPr>
              <a:defRPr/>
            </a:pPr>
            <a:r>
              <a:rPr lang="en-US" sz="1600" b="1" dirty="0" smtClean="0">
                <a:solidFill>
                  <a:srgbClr val="000066"/>
                </a:solidFill>
                <a:latin typeface="Segoe UI Light" panose="020B0502040204020203" pitchFamily="34" charset="0"/>
                <a:cs typeface="Times New Roman" panose="02020603050405020304" pitchFamily="18" charset="0"/>
              </a:rPr>
              <a:t>admin@espousetechnology.com</a:t>
            </a:r>
            <a:endParaRPr lang="en-US" sz="1600" b="1" dirty="0">
              <a:solidFill>
                <a:srgbClr val="000066"/>
              </a:solidFill>
              <a:latin typeface="Segoe UI Light" panose="020B0502040204020203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sz="1600" b="1" dirty="0">
                <a:solidFill>
                  <a:srgbClr val="000066"/>
                </a:solidFill>
                <a:latin typeface="Segoe UI Light" panose="020B0502040204020203" pitchFamily="34" charset="0"/>
                <a:cs typeface="Times New Roman" panose="02020603050405020304" pitchFamily="18" charset="0"/>
              </a:rPr>
              <a:t>asksapexpert@gmail.com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86600" y="6172200"/>
            <a:ext cx="20345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Segoe UI Light" panose="020B0502040204020203" pitchFamily="34" charset="0"/>
              </a:rPr>
              <a:t>Espouse Technology Pvt. Ltd.</a:t>
            </a:r>
            <a:endParaRPr lang="en-US" sz="1200" b="1" dirty="0">
              <a:latin typeface="Segoe UI Light" panose="020B050204020402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0" y="6400800"/>
            <a:ext cx="3182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05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We </a:t>
            </a:r>
            <a:r>
              <a:rPr lang="en-IN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support</a:t>
            </a:r>
            <a:r>
              <a:rPr lang="en-IN" sz="105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at every step of your business process. </a:t>
            </a:r>
            <a:endParaRPr lang="en-US" sz="105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Picture 1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ement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1687">
            <a:off x="1673620" y="701312"/>
            <a:ext cx="3307327" cy="2807449"/>
          </a:xfrm>
          <a:prstGeom prst="rect">
            <a:avLst/>
          </a:prstGeom>
          <a:noFill/>
          <a:ln>
            <a:noFill/>
          </a:ln>
          <a:effectLst/>
          <a:scene3d>
            <a:camera prst="isometricOffAxis1Righ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8" grpId="0"/>
      <p:bldP spid="18436" grpId="0" build="p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426035" y="1379429"/>
            <a:ext cx="8186778" cy="5573608"/>
          </a:xfrm>
          <a:custGeom>
            <a:avLst/>
            <a:gdLst>
              <a:gd name="connsiteX0" fmla="*/ 0 w 5562600"/>
              <a:gd name="connsiteY0" fmla="*/ 533400 h 2133600"/>
              <a:gd name="connsiteX1" fmla="*/ 4495800 w 5562600"/>
              <a:gd name="connsiteY1" fmla="*/ 533400 h 2133600"/>
              <a:gd name="connsiteX2" fmla="*/ 4495800 w 5562600"/>
              <a:gd name="connsiteY2" fmla="*/ 0 h 2133600"/>
              <a:gd name="connsiteX3" fmla="*/ 5562600 w 5562600"/>
              <a:gd name="connsiteY3" fmla="*/ 1066800 h 2133600"/>
              <a:gd name="connsiteX4" fmla="*/ 4495800 w 5562600"/>
              <a:gd name="connsiteY4" fmla="*/ 2133600 h 2133600"/>
              <a:gd name="connsiteX5" fmla="*/ 4495800 w 5562600"/>
              <a:gd name="connsiteY5" fmla="*/ 1600200 h 2133600"/>
              <a:gd name="connsiteX6" fmla="*/ 0 w 5562600"/>
              <a:gd name="connsiteY6" fmla="*/ 1600200 h 2133600"/>
              <a:gd name="connsiteX7" fmla="*/ 0 w 5562600"/>
              <a:gd name="connsiteY7" fmla="*/ 533400 h 2133600"/>
              <a:gd name="connsiteX0" fmla="*/ 0 w 5562600"/>
              <a:gd name="connsiteY0" fmla="*/ 1600200 h 2133600"/>
              <a:gd name="connsiteX1" fmla="*/ 4495800 w 5562600"/>
              <a:gd name="connsiteY1" fmla="*/ 533400 h 2133600"/>
              <a:gd name="connsiteX2" fmla="*/ 4495800 w 5562600"/>
              <a:gd name="connsiteY2" fmla="*/ 0 h 2133600"/>
              <a:gd name="connsiteX3" fmla="*/ 5562600 w 5562600"/>
              <a:gd name="connsiteY3" fmla="*/ 1066800 h 2133600"/>
              <a:gd name="connsiteX4" fmla="*/ 4495800 w 5562600"/>
              <a:gd name="connsiteY4" fmla="*/ 2133600 h 2133600"/>
              <a:gd name="connsiteX5" fmla="*/ 4495800 w 5562600"/>
              <a:gd name="connsiteY5" fmla="*/ 1600200 h 2133600"/>
              <a:gd name="connsiteX6" fmla="*/ 0 w 5562600"/>
              <a:gd name="connsiteY6" fmla="*/ 1600200 h 2133600"/>
              <a:gd name="connsiteX0" fmla="*/ 0 w 5535304"/>
              <a:gd name="connsiteY0" fmla="*/ 1040641 h 2133600"/>
              <a:gd name="connsiteX1" fmla="*/ 4468504 w 5535304"/>
              <a:gd name="connsiteY1" fmla="*/ 533400 h 2133600"/>
              <a:gd name="connsiteX2" fmla="*/ 4468504 w 5535304"/>
              <a:gd name="connsiteY2" fmla="*/ 0 h 2133600"/>
              <a:gd name="connsiteX3" fmla="*/ 5535304 w 5535304"/>
              <a:gd name="connsiteY3" fmla="*/ 1066800 h 2133600"/>
              <a:gd name="connsiteX4" fmla="*/ 4468504 w 5535304"/>
              <a:gd name="connsiteY4" fmla="*/ 2133600 h 2133600"/>
              <a:gd name="connsiteX5" fmla="*/ 4468504 w 5535304"/>
              <a:gd name="connsiteY5" fmla="*/ 1600200 h 2133600"/>
              <a:gd name="connsiteX6" fmla="*/ 0 w 5535304"/>
              <a:gd name="connsiteY6" fmla="*/ 1040641 h 2133600"/>
              <a:gd name="connsiteX0" fmla="*/ 0 w 5577312"/>
              <a:gd name="connsiteY0" fmla="*/ 767421 h 2133600"/>
              <a:gd name="connsiteX1" fmla="*/ 4510512 w 5577312"/>
              <a:gd name="connsiteY1" fmla="*/ 533400 h 2133600"/>
              <a:gd name="connsiteX2" fmla="*/ 4510512 w 5577312"/>
              <a:gd name="connsiteY2" fmla="*/ 0 h 2133600"/>
              <a:gd name="connsiteX3" fmla="*/ 5577312 w 5577312"/>
              <a:gd name="connsiteY3" fmla="*/ 1066800 h 2133600"/>
              <a:gd name="connsiteX4" fmla="*/ 4510512 w 5577312"/>
              <a:gd name="connsiteY4" fmla="*/ 2133600 h 2133600"/>
              <a:gd name="connsiteX5" fmla="*/ 4510512 w 5577312"/>
              <a:gd name="connsiteY5" fmla="*/ 1600200 h 2133600"/>
              <a:gd name="connsiteX6" fmla="*/ 0 w 5577312"/>
              <a:gd name="connsiteY6" fmla="*/ 767421 h 2133600"/>
              <a:gd name="connsiteX0" fmla="*/ 0 w 5602517"/>
              <a:gd name="connsiteY0" fmla="*/ 702842 h 2133600"/>
              <a:gd name="connsiteX1" fmla="*/ 4535717 w 5602517"/>
              <a:gd name="connsiteY1" fmla="*/ 533400 h 2133600"/>
              <a:gd name="connsiteX2" fmla="*/ 4535717 w 5602517"/>
              <a:gd name="connsiteY2" fmla="*/ 0 h 2133600"/>
              <a:gd name="connsiteX3" fmla="*/ 5602517 w 5602517"/>
              <a:gd name="connsiteY3" fmla="*/ 1066800 h 2133600"/>
              <a:gd name="connsiteX4" fmla="*/ 4535717 w 5602517"/>
              <a:gd name="connsiteY4" fmla="*/ 2133600 h 2133600"/>
              <a:gd name="connsiteX5" fmla="*/ 4535717 w 5602517"/>
              <a:gd name="connsiteY5" fmla="*/ 1600200 h 2133600"/>
              <a:gd name="connsiteX6" fmla="*/ 0 w 5602517"/>
              <a:gd name="connsiteY6" fmla="*/ 702842 h 2133600"/>
              <a:gd name="connsiteX0" fmla="*/ 0 w 5804157"/>
              <a:gd name="connsiteY0" fmla="*/ 673036 h 2133600"/>
              <a:gd name="connsiteX1" fmla="*/ 4737357 w 5804157"/>
              <a:gd name="connsiteY1" fmla="*/ 533400 h 2133600"/>
              <a:gd name="connsiteX2" fmla="*/ 4737357 w 5804157"/>
              <a:gd name="connsiteY2" fmla="*/ 0 h 2133600"/>
              <a:gd name="connsiteX3" fmla="*/ 5804157 w 5804157"/>
              <a:gd name="connsiteY3" fmla="*/ 1066800 h 2133600"/>
              <a:gd name="connsiteX4" fmla="*/ 4737357 w 5804157"/>
              <a:gd name="connsiteY4" fmla="*/ 2133600 h 2133600"/>
              <a:gd name="connsiteX5" fmla="*/ 4737357 w 5804157"/>
              <a:gd name="connsiteY5" fmla="*/ 1600200 h 2133600"/>
              <a:gd name="connsiteX6" fmla="*/ 0 w 5804157"/>
              <a:gd name="connsiteY6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814923" h="2133600">
                <a:moveTo>
                  <a:pt x="10766" y="673036"/>
                </a:moveTo>
                <a:lnTo>
                  <a:pt x="4748123" y="533400"/>
                </a:lnTo>
                <a:lnTo>
                  <a:pt x="4748123" y="0"/>
                </a:lnTo>
                <a:lnTo>
                  <a:pt x="5814923" y="1066800"/>
                </a:lnTo>
                <a:lnTo>
                  <a:pt x="4748123" y="2133600"/>
                </a:lnTo>
                <a:lnTo>
                  <a:pt x="4748123" y="1600200"/>
                </a:lnTo>
                <a:cubicBezTo>
                  <a:pt x="3118506" y="1372362"/>
                  <a:pt x="1603230" y="1201727"/>
                  <a:pt x="0" y="989491"/>
                </a:cubicBezTo>
                <a:cubicBezTo>
                  <a:pt x="3589" y="686387"/>
                  <a:pt x="7177" y="929336"/>
                  <a:pt x="10766" y="673036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  <a:scene3d>
            <a:camera prst="orthographicFront">
              <a:rot lat="17222692" lon="18162154" rev="4074046"/>
            </a:camera>
            <a:lightRig rig="threePt" dir="t"/>
          </a:scene3d>
          <a:sp3d extrusionH="254000">
            <a:bevelT w="190500"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6305001" y="502225"/>
            <a:ext cx="1827832" cy="3582061"/>
            <a:chOff x="6305001" y="502225"/>
            <a:chExt cx="1827832" cy="3582061"/>
          </a:xfrm>
        </p:grpSpPr>
        <p:sp>
          <p:nvSpPr>
            <p:cNvPr id="32" name="TextBox 31"/>
            <p:cNvSpPr txBox="1"/>
            <p:nvPr/>
          </p:nvSpPr>
          <p:spPr>
            <a:xfrm>
              <a:off x="6305001" y="502225"/>
              <a:ext cx="1827832" cy="22416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lnSpc>
                  <a:spcPct val="100000"/>
                </a:lnSpc>
                <a:defRPr sz="1100" b="1">
                  <a:solidFill>
                    <a:srgbClr val="3A0000"/>
                  </a:solidFill>
                  <a:latin typeface="Arial Black" panose="020B0A04020102020204" pitchFamily="34" charset="0"/>
                </a:defRPr>
              </a:lvl1pPr>
            </a:lstStyle>
            <a:p>
              <a:pPr algn="l"/>
              <a:endParaRPr lang="en-US" altLang="en-US" dirty="0">
                <a:latin typeface="Lexia" panose="02000503040000020003" pitchFamily="2" charset="0"/>
                <a:cs typeface="David" panose="020E0502060401010101" pitchFamily="34" charset="-79"/>
              </a:endParaRPr>
            </a:p>
            <a:p>
              <a:pPr marL="171450" indent="-171450" algn="l">
                <a:lnSpc>
                  <a:spcPts val="1320"/>
                </a:lnSpc>
                <a:spcBef>
                  <a:spcPts val="600"/>
                </a:spcBef>
                <a:buFont typeface="Wingdings" panose="05000000000000000000" pitchFamily="2" charset="2"/>
                <a:buChar char="Ø"/>
              </a:pPr>
              <a:r>
                <a:rPr lang="en-US" altLang="en-US" dirty="0">
                  <a:latin typeface="Lexia" panose="02000503040000020003" pitchFamily="2" charset="0"/>
                  <a:cs typeface="David" panose="020E0502060401010101" pitchFamily="34" charset="-79"/>
                </a:rPr>
                <a:t>Global Clients Trusted </a:t>
              </a:r>
              <a:r>
                <a:rPr lang="en-US" altLang="en-US" dirty="0" smtClean="0">
                  <a:latin typeface="Lexia" panose="02000503040000020003" pitchFamily="2" charset="0"/>
                  <a:cs typeface="David" panose="020E0502060401010101" pitchFamily="34" charset="-79"/>
                </a:rPr>
                <a:t>Us</a:t>
              </a:r>
              <a:endParaRPr lang="en-US" dirty="0">
                <a:latin typeface="Lexia" panose="02000503040000020003" pitchFamily="2" charset="0"/>
                <a:cs typeface="David" panose="020E0502060401010101" pitchFamily="34" charset="-79"/>
              </a:endParaRPr>
            </a:p>
            <a:p>
              <a:pPr marL="171450" indent="-171450" algn="l">
                <a:lnSpc>
                  <a:spcPts val="1320"/>
                </a:lnSpc>
                <a:spcBef>
                  <a:spcPts val="600"/>
                </a:spcBef>
                <a:buFont typeface="Wingdings" panose="05000000000000000000" pitchFamily="2" charset="2"/>
                <a:buChar char="Ø"/>
              </a:pPr>
              <a:r>
                <a:rPr lang="en-US" dirty="0">
                  <a:latin typeface="Lexia" panose="02000503040000020003" pitchFamily="2" charset="0"/>
                  <a:cs typeface="David" panose="020E0502060401010101" pitchFamily="34" charset="-79"/>
                </a:rPr>
                <a:t>Supporting More than 6 </a:t>
              </a:r>
              <a:r>
                <a:rPr lang="en-US" dirty="0" smtClean="0">
                  <a:latin typeface="Lexia" panose="02000503040000020003" pitchFamily="2" charset="0"/>
                  <a:cs typeface="David" panose="020E0502060401010101" pitchFamily="34" charset="-79"/>
                </a:rPr>
                <a:t>SAP clients</a:t>
              </a:r>
            </a:p>
            <a:p>
              <a:pPr marL="171450" indent="-171450" algn="l">
                <a:lnSpc>
                  <a:spcPts val="1320"/>
                </a:lnSpc>
                <a:spcBef>
                  <a:spcPts val="600"/>
                </a:spcBef>
                <a:buFont typeface="Wingdings" panose="05000000000000000000" pitchFamily="2" charset="2"/>
                <a:buChar char="Ø"/>
              </a:pPr>
              <a:r>
                <a:rPr lang="en-US" dirty="0" smtClean="0">
                  <a:latin typeface="Lexia" panose="02000503040000020003" pitchFamily="2" charset="0"/>
                  <a:cs typeface="David" panose="020E0502060401010101" pitchFamily="34" charset="-79"/>
                </a:rPr>
                <a:t>Launched Android APP for SAP USER</a:t>
              </a:r>
            </a:p>
            <a:p>
              <a:pPr marL="171450" indent="-171450" algn="l">
                <a:lnSpc>
                  <a:spcPts val="1320"/>
                </a:lnSpc>
                <a:spcBef>
                  <a:spcPts val="600"/>
                </a:spcBef>
                <a:buFont typeface="Wingdings" panose="05000000000000000000" pitchFamily="2" charset="2"/>
                <a:buChar char="Ø"/>
              </a:pPr>
              <a:r>
                <a:rPr lang="en-US" dirty="0" smtClean="0">
                  <a:latin typeface="Lexia" panose="02000503040000020003" pitchFamily="2" charset="0"/>
                  <a:cs typeface="David" panose="020E0502060401010101" pitchFamily="34" charset="-79"/>
                </a:rPr>
                <a:t>Started Web Product development</a:t>
              </a:r>
            </a:p>
            <a:p>
              <a:pPr marL="171450" indent="-171450" algn="l">
                <a:buFont typeface="Wingdings" panose="05000000000000000000" pitchFamily="2" charset="2"/>
                <a:buChar char="Ø"/>
              </a:pPr>
              <a:endParaRPr lang="en-US" dirty="0">
                <a:latin typeface="Lexia" panose="02000503040000020003" pitchFamily="2" charset="0"/>
                <a:cs typeface="David" panose="020E0502060401010101" pitchFamily="34" charset="-79"/>
              </a:endParaRPr>
            </a:p>
            <a:p>
              <a:pPr marL="171450" indent="-171450" algn="l">
                <a:buFont typeface="Wingdings" panose="05000000000000000000" pitchFamily="2" charset="2"/>
                <a:buChar char="Ø"/>
              </a:pPr>
              <a:endParaRPr lang="en-US" dirty="0">
                <a:latin typeface="Lexia" panose="02000503040000020003" pitchFamily="2" charset="0"/>
                <a:cs typeface="David" panose="020E0502060401010101" pitchFamily="34" charset="-79"/>
              </a:endParaRPr>
            </a:p>
          </p:txBody>
        </p:sp>
        <p:grpSp>
          <p:nvGrpSpPr>
            <p:cNvPr id="80" name="Group 79"/>
            <p:cNvGrpSpPr>
              <a:grpSpLocks noChangeAspect="1"/>
            </p:cNvGrpSpPr>
            <p:nvPr/>
          </p:nvGrpSpPr>
          <p:grpSpPr>
            <a:xfrm>
              <a:off x="6320641" y="2462763"/>
              <a:ext cx="1473232" cy="1621523"/>
              <a:chOff x="6453494" y="2150881"/>
              <a:chExt cx="2145439" cy="2213294"/>
            </a:xfrm>
          </p:grpSpPr>
          <p:sp>
            <p:nvSpPr>
              <p:cNvPr id="81" name="Oval 80"/>
              <p:cNvSpPr/>
              <p:nvPr/>
            </p:nvSpPr>
            <p:spPr>
              <a:xfrm>
                <a:off x="6453494" y="3671628"/>
                <a:ext cx="1969724" cy="692547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0"/>
                    </a:schemeClr>
                  </a:gs>
                  <a:gs pos="100000">
                    <a:schemeClr val="bg1">
                      <a:alpha val="0"/>
                      <a:lumMod val="0"/>
                      <a:lumOff val="100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Oval 81"/>
              <p:cNvSpPr/>
              <p:nvPr/>
            </p:nvSpPr>
            <p:spPr>
              <a:xfrm>
                <a:off x="6857219" y="2150881"/>
                <a:ext cx="1741714" cy="1741714"/>
              </a:xfrm>
              <a:prstGeom prst="ellipse">
                <a:avLst/>
              </a:prstGeom>
              <a:gradFill>
                <a:gsLst>
                  <a:gs pos="13000">
                    <a:srgbClr val="0070C0"/>
                  </a:gs>
                  <a:gs pos="71000">
                    <a:srgbClr val="00B0F0"/>
                  </a:gs>
                </a:gsLst>
                <a:lin ang="5400000" scaled="1"/>
              </a:gradFill>
              <a:ln w="12700" cap="flat" cmpd="sng" algn="ctr">
                <a:solidFill>
                  <a:srgbClr val="00206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83" name="Oval 82"/>
              <p:cNvSpPr/>
              <p:nvPr/>
            </p:nvSpPr>
            <p:spPr>
              <a:xfrm>
                <a:off x="6955372" y="2380763"/>
                <a:ext cx="1371601" cy="1206005"/>
              </a:xfrm>
              <a:prstGeom prst="ellipse">
                <a:avLst/>
              </a:prstGeom>
              <a:gradFill>
                <a:gsLst>
                  <a:gs pos="0">
                    <a:sysClr val="window" lastClr="FFFFFF">
                      <a:lumMod val="100000"/>
                      <a:alpha val="80000"/>
                    </a:sysClr>
                  </a:gs>
                  <a:gs pos="100000">
                    <a:sysClr val="window" lastClr="FFFFFF">
                      <a:alpha val="0"/>
                    </a:sysClr>
                  </a:gs>
                </a:gsLst>
                <a:lin ang="5400000" scaled="1"/>
              </a:gradFill>
              <a:ln w="127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2" name="TextBox 1"/>
            <p:cNvSpPr txBox="1"/>
            <p:nvPr/>
          </p:nvSpPr>
          <p:spPr>
            <a:xfrm>
              <a:off x="6854087" y="2895601"/>
              <a:ext cx="846411" cy="3693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1" dirty="0" smtClean="0">
                  <a:solidFill>
                    <a:srgbClr val="FF0000"/>
                  </a:solidFill>
                </a:rPr>
                <a:t>2015</a:t>
              </a:r>
              <a:endParaRPr lang="en-US" sz="18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-51615" y="3292712"/>
            <a:ext cx="1680968" cy="1674407"/>
            <a:chOff x="-51615" y="3294932"/>
            <a:chExt cx="1680968" cy="1674407"/>
          </a:xfrm>
        </p:grpSpPr>
        <p:sp>
          <p:nvSpPr>
            <p:cNvPr id="28" name="TextBox 27"/>
            <p:cNvSpPr txBox="1"/>
            <p:nvPr/>
          </p:nvSpPr>
          <p:spPr>
            <a:xfrm>
              <a:off x="-51615" y="3294932"/>
              <a:ext cx="1680968" cy="938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lnSpc>
                  <a:spcPct val="100000"/>
                </a:lnSpc>
                <a:defRPr sz="1100" b="1">
                  <a:solidFill>
                    <a:srgbClr val="3A0000"/>
                  </a:solidFill>
                  <a:latin typeface="Lexia" panose="02000503040000020003" pitchFamily="2" charset="0"/>
                  <a:cs typeface="David" panose="020E0502060401010101" pitchFamily="34" charset="-79"/>
                </a:defRPr>
              </a:lvl1pPr>
            </a:lstStyle>
            <a:p>
              <a:pPr marL="171450" indent="-171450">
                <a:buFont typeface="Wingdings" panose="05000000000000000000" pitchFamily="2" charset="2"/>
                <a:buChar char="Ø"/>
              </a:pPr>
              <a:r>
                <a:rPr lang="en-US" altLang="en-US" dirty="0"/>
                <a:t>Started Sahooginfosolution to help Pre Recruitment Process</a:t>
              </a:r>
              <a:endParaRPr lang="en-US" dirty="0"/>
            </a:p>
          </p:txBody>
        </p:sp>
        <p:grpSp>
          <p:nvGrpSpPr>
            <p:cNvPr id="39" name="Group 38"/>
            <p:cNvGrpSpPr>
              <a:grpSpLocks noChangeAspect="1"/>
            </p:cNvGrpSpPr>
            <p:nvPr/>
          </p:nvGrpSpPr>
          <p:grpSpPr>
            <a:xfrm>
              <a:off x="498881" y="4171432"/>
              <a:ext cx="759414" cy="797907"/>
              <a:chOff x="6453494" y="2317132"/>
              <a:chExt cx="1969724" cy="2047043"/>
            </a:xfrm>
          </p:grpSpPr>
          <p:sp>
            <p:nvSpPr>
              <p:cNvPr id="40" name="Oval 39"/>
              <p:cNvSpPr/>
              <p:nvPr/>
            </p:nvSpPr>
            <p:spPr>
              <a:xfrm>
                <a:off x="6453494" y="3671628"/>
                <a:ext cx="1969724" cy="692547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0"/>
                    </a:schemeClr>
                  </a:gs>
                  <a:gs pos="100000">
                    <a:schemeClr val="bg1">
                      <a:alpha val="0"/>
                      <a:lumMod val="0"/>
                      <a:lumOff val="100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6581146" y="2317132"/>
                <a:ext cx="1741714" cy="1741714"/>
              </a:xfrm>
              <a:prstGeom prst="ellipse">
                <a:avLst/>
              </a:prstGeom>
              <a:gradFill>
                <a:gsLst>
                  <a:gs pos="13000">
                    <a:srgbClr val="0070C0"/>
                  </a:gs>
                  <a:gs pos="71000">
                    <a:srgbClr val="00B0F0"/>
                  </a:gs>
                </a:gsLst>
                <a:lin ang="5400000" scaled="1"/>
              </a:gradFill>
              <a:ln w="12700" cap="flat" cmpd="sng" algn="ctr">
                <a:solidFill>
                  <a:srgbClr val="00206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6766204" y="2374552"/>
                <a:ext cx="1371601" cy="1206005"/>
              </a:xfrm>
              <a:prstGeom prst="ellipse">
                <a:avLst/>
              </a:prstGeom>
              <a:gradFill>
                <a:gsLst>
                  <a:gs pos="0">
                    <a:sysClr val="window" lastClr="FFFFFF">
                      <a:lumMod val="100000"/>
                      <a:alpha val="80000"/>
                    </a:sysClr>
                  </a:gs>
                  <a:gs pos="100000">
                    <a:sysClr val="window" lastClr="FFFFFF">
                      <a:alpha val="0"/>
                    </a:sysClr>
                  </a:gs>
                </a:gsLst>
                <a:lin ang="5400000" scaled="1"/>
              </a:gradFill>
              <a:ln w="127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582272" y="4342235"/>
              <a:ext cx="695653" cy="3693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1" dirty="0" smtClean="0">
                  <a:solidFill>
                    <a:srgbClr val="FF0000"/>
                  </a:solidFill>
                </a:rPr>
                <a:t>2011</a:t>
              </a:r>
              <a:endParaRPr lang="en-US" sz="18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471247" y="2878710"/>
            <a:ext cx="1810899" cy="1847245"/>
            <a:chOff x="1471247" y="2878710"/>
            <a:chExt cx="1810899" cy="1847245"/>
          </a:xfrm>
        </p:grpSpPr>
        <p:sp>
          <p:nvSpPr>
            <p:cNvPr id="29" name="TextBox 28"/>
            <p:cNvSpPr txBox="1"/>
            <p:nvPr/>
          </p:nvSpPr>
          <p:spPr>
            <a:xfrm>
              <a:off x="1471247" y="2878710"/>
              <a:ext cx="1810899" cy="8463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lnSpc>
                  <a:spcPct val="100000"/>
                </a:lnSpc>
                <a:defRPr sz="1100" b="1">
                  <a:solidFill>
                    <a:srgbClr val="3A0000"/>
                  </a:solidFill>
                  <a:latin typeface="Lexia" panose="02000503040000020003" pitchFamily="2" charset="0"/>
                  <a:cs typeface="David" panose="020E0502060401010101" pitchFamily="34" charset="-79"/>
                </a:defRPr>
              </a:lvl1pPr>
            </a:lstStyle>
            <a:p>
              <a:pPr marL="171450" indent="-171450">
                <a:spcBef>
                  <a:spcPts val="600"/>
                </a:spcBef>
                <a:buFont typeface="Wingdings" panose="05000000000000000000" pitchFamily="2" charset="2"/>
                <a:buChar char="Ø"/>
              </a:pPr>
              <a:r>
                <a:rPr lang="en-US" altLang="en-US" dirty="0"/>
                <a:t>Name Changed to Drive-info-Solution </a:t>
              </a:r>
            </a:p>
            <a:p>
              <a:pPr marL="171450" indent="-171450">
                <a:spcBef>
                  <a:spcPts val="600"/>
                </a:spcBef>
                <a:buFont typeface="Wingdings" panose="05000000000000000000" pitchFamily="2" charset="2"/>
                <a:buChar char="Ø"/>
              </a:pPr>
              <a:r>
                <a:rPr lang="en-US" altLang="en-US" dirty="0"/>
                <a:t>Deliver small SAP assignment</a:t>
              </a:r>
            </a:p>
          </p:txBody>
        </p:sp>
        <p:grpSp>
          <p:nvGrpSpPr>
            <p:cNvPr id="72" name="Group 71"/>
            <p:cNvGrpSpPr>
              <a:grpSpLocks noChangeAspect="1"/>
            </p:cNvGrpSpPr>
            <p:nvPr/>
          </p:nvGrpSpPr>
          <p:grpSpPr>
            <a:xfrm>
              <a:off x="1923658" y="3759591"/>
              <a:ext cx="906686" cy="966364"/>
              <a:chOff x="6438735" y="2294628"/>
              <a:chExt cx="1984483" cy="2069547"/>
            </a:xfrm>
          </p:grpSpPr>
          <p:sp>
            <p:nvSpPr>
              <p:cNvPr id="73" name="Oval 72"/>
              <p:cNvSpPr/>
              <p:nvPr/>
            </p:nvSpPr>
            <p:spPr>
              <a:xfrm>
                <a:off x="6453494" y="3671628"/>
                <a:ext cx="1969724" cy="692547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0"/>
                    </a:schemeClr>
                  </a:gs>
                  <a:gs pos="100000">
                    <a:schemeClr val="bg1">
                      <a:alpha val="0"/>
                      <a:lumMod val="0"/>
                      <a:lumOff val="100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6438735" y="2294628"/>
                <a:ext cx="1741714" cy="1741714"/>
              </a:xfrm>
              <a:prstGeom prst="ellipse">
                <a:avLst/>
              </a:prstGeom>
              <a:gradFill>
                <a:gsLst>
                  <a:gs pos="13000">
                    <a:srgbClr val="0070C0"/>
                  </a:gs>
                  <a:gs pos="71000">
                    <a:srgbClr val="00B0F0"/>
                  </a:gs>
                </a:gsLst>
                <a:lin ang="5400000" scaled="1"/>
              </a:gradFill>
              <a:ln w="12700" cap="flat" cmpd="sng" algn="ctr">
                <a:solidFill>
                  <a:srgbClr val="00206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6766204" y="2374552"/>
                <a:ext cx="1371601" cy="1206005"/>
              </a:xfrm>
              <a:prstGeom prst="ellipse">
                <a:avLst/>
              </a:prstGeom>
              <a:gradFill>
                <a:gsLst>
                  <a:gs pos="0">
                    <a:sysClr val="window" lastClr="FFFFFF">
                      <a:lumMod val="100000"/>
                      <a:alpha val="80000"/>
                    </a:sysClr>
                  </a:gs>
                  <a:gs pos="100000">
                    <a:sysClr val="window" lastClr="FFFFFF">
                      <a:alpha val="0"/>
                    </a:sysClr>
                  </a:gs>
                </a:gsLst>
                <a:lin ang="5400000" scaled="1"/>
              </a:gradFill>
              <a:ln w="127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34" name="TextBox 33"/>
            <p:cNvSpPr txBox="1"/>
            <p:nvPr/>
          </p:nvSpPr>
          <p:spPr>
            <a:xfrm>
              <a:off x="1996473" y="3954777"/>
              <a:ext cx="846411" cy="3693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1800">
                  <a:solidFill>
                    <a:srgbClr val="FF0000"/>
                  </a:solidFill>
                </a:defRPr>
              </a:lvl1pPr>
            </a:lstStyle>
            <a:p>
              <a:r>
                <a:rPr lang="en-US" b="1" dirty="0"/>
                <a:t>2012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127442" y="2538821"/>
            <a:ext cx="1447800" cy="1903848"/>
            <a:chOff x="3127442" y="2538821"/>
            <a:chExt cx="1447800" cy="1903848"/>
          </a:xfrm>
        </p:grpSpPr>
        <p:grpSp>
          <p:nvGrpSpPr>
            <p:cNvPr id="76" name="Group 75"/>
            <p:cNvGrpSpPr>
              <a:grpSpLocks noChangeAspect="1"/>
            </p:cNvGrpSpPr>
            <p:nvPr/>
          </p:nvGrpSpPr>
          <p:grpSpPr>
            <a:xfrm>
              <a:off x="3375725" y="3292712"/>
              <a:ext cx="1001420" cy="1149957"/>
              <a:chOff x="6420683" y="2317132"/>
              <a:chExt cx="2002535" cy="2047043"/>
            </a:xfrm>
          </p:grpSpPr>
          <p:sp>
            <p:nvSpPr>
              <p:cNvPr id="77" name="Oval 76"/>
              <p:cNvSpPr/>
              <p:nvPr/>
            </p:nvSpPr>
            <p:spPr>
              <a:xfrm>
                <a:off x="6453494" y="3671628"/>
                <a:ext cx="1969724" cy="692547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0"/>
                    </a:schemeClr>
                  </a:gs>
                  <a:gs pos="100000">
                    <a:schemeClr val="bg1">
                      <a:alpha val="0"/>
                      <a:lumMod val="0"/>
                      <a:lumOff val="100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6420683" y="2317132"/>
                <a:ext cx="1902178" cy="1741714"/>
              </a:xfrm>
              <a:prstGeom prst="ellipse">
                <a:avLst/>
              </a:prstGeom>
              <a:gradFill>
                <a:gsLst>
                  <a:gs pos="13000">
                    <a:srgbClr val="0070C0"/>
                  </a:gs>
                  <a:gs pos="71000">
                    <a:srgbClr val="00B0F0"/>
                  </a:gs>
                </a:gsLst>
                <a:lin ang="5400000" scaled="1"/>
              </a:gradFill>
              <a:ln w="12700" cap="flat" cmpd="sng" algn="ctr">
                <a:solidFill>
                  <a:srgbClr val="00206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6766204" y="2374552"/>
                <a:ext cx="1371601" cy="1206005"/>
              </a:xfrm>
              <a:prstGeom prst="ellipse">
                <a:avLst/>
              </a:prstGeom>
              <a:gradFill>
                <a:gsLst>
                  <a:gs pos="0">
                    <a:sysClr val="window" lastClr="FFFFFF">
                      <a:lumMod val="100000"/>
                      <a:alpha val="80000"/>
                    </a:sysClr>
                  </a:gs>
                  <a:gs pos="100000">
                    <a:sysClr val="window" lastClr="FFFFFF">
                      <a:alpha val="0"/>
                    </a:sysClr>
                  </a:gs>
                </a:gsLst>
                <a:lin ang="5400000" scaled="1"/>
              </a:gradFill>
              <a:ln w="127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3" name="Rectangle 2"/>
            <p:cNvSpPr/>
            <p:nvPr/>
          </p:nvSpPr>
          <p:spPr>
            <a:xfrm>
              <a:off x="3127442" y="2538821"/>
              <a:ext cx="144780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Ø"/>
              </a:pPr>
              <a:r>
                <a:rPr lang="en-US" altLang="en-US" sz="1100" b="1" dirty="0">
                  <a:solidFill>
                    <a:srgbClr val="3A0000"/>
                  </a:solidFill>
                  <a:latin typeface="Lexia" panose="02000503040000020003" pitchFamily="2" charset="0"/>
                  <a:cs typeface="David" panose="020E0502060401010101" pitchFamily="34" charset="-79"/>
                </a:rPr>
                <a:t>First SAP Implementation  Project 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521286" y="3585421"/>
              <a:ext cx="846411" cy="3693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1" dirty="0" smtClean="0">
                  <a:solidFill>
                    <a:srgbClr val="FF0000"/>
                  </a:solidFill>
                </a:rPr>
                <a:t>2013</a:t>
              </a:r>
              <a:endParaRPr lang="en-US" sz="18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36" name="Rectangle 35"/>
          <p:cNvSpPr/>
          <p:nvPr/>
        </p:nvSpPr>
        <p:spPr>
          <a:xfrm>
            <a:off x="1720640" y="-50974"/>
            <a:ext cx="5541169" cy="64633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t">
            <a:normAutofit/>
          </a:bodyPr>
          <a:lstStyle/>
          <a:p>
            <a:pPr defTabSz="457200" eaLnBrk="1" hangingPunct="1"/>
            <a:r>
              <a:rPr lang="en-US" altLang="en-US" sz="3600" dirty="0">
                <a:solidFill>
                  <a:srgbClr val="FF0000"/>
                </a:solidFill>
                <a:latin typeface="Britannic Bold" panose="020B0903060703020204" pitchFamily="34" charset="0"/>
                <a:ea typeface="+mj-ea"/>
                <a:cs typeface="David" panose="020E0502060401010101" pitchFamily="34" charset="-79"/>
              </a:rPr>
              <a:t>OUR Corporate History</a:t>
            </a:r>
            <a:endParaRPr lang="en-US" sz="3600" dirty="0">
              <a:solidFill>
                <a:srgbClr val="FF0000"/>
              </a:solidFill>
              <a:latin typeface="Britannic Bold" panose="020B0903060703020204" pitchFamily="34" charset="0"/>
              <a:ea typeface="+mj-ea"/>
              <a:cs typeface="David" panose="020E0502060401010101" pitchFamily="34" charset="-79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180919" y="6400800"/>
            <a:ext cx="20345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Segoe UI Light" panose="020B0502040204020203" pitchFamily="34" charset="0"/>
              </a:rPr>
              <a:t>Espouse Technology Pvt. Ltd.</a:t>
            </a:r>
            <a:endParaRPr lang="en-US" sz="1200" b="1" dirty="0">
              <a:latin typeface="Segoe UI Light" panose="020B0502040204020203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90319" y="6629400"/>
            <a:ext cx="3182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05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We </a:t>
            </a:r>
            <a:r>
              <a:rPr lang="en-IN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support</a:t>
            </a:r>
            <a:r>
              <a:rPr lang="en-IN" sz="105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at every step of your business process. </a:t>
            </a:r>
            <a:endParaRPr lang="en-US" sz="105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422559" y="1436482"/>
            <a:ext cx="1928345" cy="2649344"/>
            <a:chOff x="4445817" y="1516889"/>
            <a:chExt cx="1928345" cy="2649344"/>
          </a:xfrm>
        </p:grpSpPr>
        <p:grpSp>
          <p:nvGrpSpPr>
            <p:cNvPr id="37" name="Group 36"/>
            <p:cNvGrpSpPr>
              <a:grpSpLocks noChangeAspect="1"/>
            </p:cNvGrpSpPr>
            <p:nvPr/>
          </p:nvGrpSpPr>
          <p:grpSpPr>
            <a:xfrm>
              <a:off x="4779908" y="2959117"/>
              <a:ext cx="1178152" cy="1207116"/>
              <a:chOff x="6453494" y="2328886"/>
              <a:chExt cx="1969724" cy="2035289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6453494" y="3671628"/>
                <a:ext cx="1969724" cy="692547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0"/>
                    </a:schemeClr>
                  </a:gs>
                  <a:gs pos="100000">
                    <a:schemeClr val="bg1">
                      <a:alpha val="0"/>
                      <a:lumMod val="0"/>
                      <a:lumOff val="100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6597367" y="2328886"/>
                <a:ext cx="1819093" cy="1814330"/>
              </a:xfrm>
              <a:prstGeom prst="ellipse">
                <a:avLst/>
              </a:prstGeom>
              <a:gradFill>
                <a:gsLst>
                  <a:gs pos="13000">
                    <a:srgbClr val="0070C0"/>
                  </a:gs>
                  <a:gs pos="71000">
                    <a:srgbClr val="00B0F0"/>
                  </a:gs>
                </a:gsLst>
                <a:lin ang="5400000" scaled="1"/>
              </a:gradFill>
              <a:ln w="12700" cap="flat" cmpd="sng" algn="ctr">
                <a:solidFill>
                  <a:srgbClr val="00206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6765479" y="2330663"/>
                <a:ext cx="1371600" cy="1206004"/>
              </a:xfrm>
              <a:prstGeom prst="ellipse">
                <a:avLst/>
              </a:prstGeom>
              <a:gradFill>
                <a:gsLst>
                  <a:gs pos="0">
                    <a:sysClr val="window" lastClr="FFFFFF">
                      <a:lumMod val="100000"/>
                      <a:alpha val="80000"/>
                    </a:sysClr>
                  </a:gs>
                  <a:gs pos="100000">
                    <a:sysClr val="window" lastClr="FFFFFF">
                      <a:alpha val="0"/>
                    </a:sysClr>
                  </a:gs>
                </a:gsLst>
                <a:lin ang="5400000" scaled="1"/>
              </a:gradFill>
              <a:ln w="127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45" name="TextBox 44"/>
            <p:cNvSpPr txBox="1"/>
            <p:nvPr/>
          </p:nvSpPr>
          <p:spPr>
            <a:xfrm>
              <a:off x="5087176" y="3317809"/>
              <a:ext cx="846411" cy="3693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1" dirty="0" smtClean="0">
                  <a:solidFill>
                    <a:srgbClr val="FF0000"/>
                  </a:solidFill>
                </a:rPr>
                <a:t>2014</a:t>
              </a:r>
              <a:endParaRPr lang="en-US" sz="1800" b="1" dirty="0">
                <a:solidFill>
                  <a:srgbClr val="FF0000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445817" y="1516889"/>
              <a:ext cx="1928345" cy="1600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1100" b="1">
                  <a:solidFill>
                    <a:srgbClr val="3A0000"/>
                  </a:solidFill>
                  <a:latin typeface="Lexia" panose="02000503040000020003" pitchFamily="2" charset="0"/>
                  <a:cs typeface="David" panose="020E0502060401010101" pitchFamily="34" charset="-79"/>
                </a:defRPr>
              </a:lvl1pPr>
            </a:lstStyle>
            <a:p>
              <a:pPr marL="228600" indent="-228600">
                <a:spcBef>
                  <a:spcPts val="600"/>
                </a:spcBef>
                <a:buFont typeface="Wingdings" panose="05000000000000000000" pitchFamily="2" charset="2"/>
                <a:buChar char="Ø"/>
              </a:pPr>
              <a:r>
                <a:rPr lang="en-US" altLang="en-US" dirty="0"/>
                <a:t>Formed Espouse Technology Private Limited.</a:t>
              </a:r>
            </a:p>
            <a:p>
              <a:pPr marL="228600" indent="-228600">
                <a:spcBef>
                  <a:spcPts val="600"/>
                </a:spcBef>
                <a:buFont typeface="Wingdings" panose="05000000000000000000" pitchFamily="2" charset="2"/>
                <a:buChar char="Ø"/>
              </a:pPr>
              <a:r>
                <a:rPr lang="en-US" altLang="en-US" dirty="0"/>
                <a:t>Supported more 3 SAP Clients</a:t>
              </a:r>
            </a:p>
            <a:p>
              <a:pPr marL="228600" indent="-228600">
                <a:spcBef>
                  <a:spcPts val="600"/>
                </a:spcBef>
                <a:buFont typeface="Wingdings" panose="05000000000000000000" pitchFamily="2" charset="2"/>
                <a:buChar char="Ø"/>
              </a:pPr>
              <a:r>
                <a:rPr lang="en-US" altLang="en-US" dirty="0"/>
                <a:t>Launched </a:t>
              </a:r>
              <a:r>
                <a:rPr lang="en-US" altLang="en-US" dirty="0" err="1"/>
                <a:t>AskSAP</a:t>
              </a:r>
              <a:r>
                <a:rPr lang="en-US" altLang="en-US" dirty="0"/>
                <a:t> Expert.com </a:t>
              </a:r>
            </a:p>
            <a:p>
              <a:pPr marL="228600" indent="-228600">
                <a:buFont typeface="Wingdings" panose="05000000000000000000" pitchFamily="2" charset="2"/>
                <a:buChar char="Ø"/>
              </a:pPr>
              <a:endParaRPr lang="en-US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87908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19" name="Rectangle 31"/>
          <p:cNvSpPr>
            <a:spLocks noGrp="1" noChangeArrowheads="1"/>
          </p:cNvSpPr>
          <p:nvPr>
            <p:ph type="title"/>
          </p:nvPr>
        </p:nvSpPr>
        <p:spPr>
          <a:xfrm>
            <a:off x="2247900" y="83607"/>
            <a:ext cx="6781800" cy="77946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FF0000"/>
                </a:solidFill>
                <a:latin typeface="Britannic Bold" panose="020B0903060703020204" pitchFamily="34" charset="0"/>
                <a:cs typeface="David" panose="020E0502060401010101" pitchFamily="34" charset="-79"/>
              </a:rPr>
              <a:t>What WE SUPPORT ?</a:t>
            </a:r>
            <a:endParaRPr lang="en-GB" altLang="en-US" dirty="0" smtClean="0">
              <a:solidFill>
                <a:srgbClr val="FF0000"/>
              </a:solidFill>
              <a:latin typeface="Britannic Bold" panose="020B0903060703020204" pitchFamily="34" charset="0"/>
              <a:cs typeface="David" panose="020E0502060401010101" pitchFamily="34" charset="-79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162800" y="6400800"/>
            <a:ext cx="20345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Segoe UI Light" panose="020B0502040204020203" pitchFamily="34" charset="0"/>
              </a:rPr>
              <a:t>Espouse Technology Pvt. Ltd.</a:t>
            </a:r>
            <a:endParaRPr lang="en-US" sz="1200" b="1" dirty="0">
              <a:latin typeface="Segoe UI Light" panose="020B0502040204020203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172200" y="6629400"/>
            <a:ext cx="3182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05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We </a:t>
            </a:r>
            <a:r>
              <a:rPr lang="en-IN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support</a:t>
            </a:r>
            <a:r>
              <a:rPr lang="en-IN" sz="105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at every step of your business process. </a:t>
            </a:r>
            <a:endParaRPr lang="en-US" sz="105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58330" y="977899"/>
            <a:ext cx="8589413" cy="5168901"/>
            <a:chOff x="158330" y="977899"/>
            <a:chExt cx="8589413" cy="5168901"/>
          </a:xfrm>
        </p:grpSpPr>
        <p:sp>
          <p:nvSpPr>
            <p:cNvPr id="41" name="Rectangle 4"/>
            <p:cNvSpPr>
              <a:spLocks noChangeArrowheads="1"/>
            </p:cNvSpPr>
            <p:nvPr/>
          </p:nvSpPr>
          <p:spPr bwMode="auto">
            <a:xfrm>
              <a:off x="5739212" y="995395"/>
              <a:ext cx="3008531" cy="5149123"/>
            </a:xfrm>
            <a:prstGeom prst="rect">
              <a:avLst/>
            </a:prstGeom>
            <a:noFill/>
            <a:ln w="6350">
              <a:solidFill>
                <a:schemeClr val="tx2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GB" altLang="en-US"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Rectangle 4"/>
            <p:cNvSpPr>
              <a:spLocks noChangeArrowheads="1"/>
            </p:cNvSpPr>
            <p:nvPr/>
          </p:nvSpPr>
          <p:spPr bwMode="auto">
            <a:xfrm>
              <a:off x="158330" y="985902"/>
              <a:ext cx="3051288" cy="5158616"/>
            </a:xfrm>
            <a:prstGeom prst="rect">
              <a:avLst/>
            </a:prstGeom>
            <a:noFill/>
            <a:ln w="6350">
              <a:solidFill>
                <a:schemeClr val="tx2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GB" altLang="en-US"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10" name="AutoShape 12"/>
            <p:cNvSpPr>
              <a:spLocks noChangeArrowheads="1"/>
            </p:cNvSpPr>
            <p:nvPr/>
          </p:nvSpPr>
          <p:spPr bwMode="auto">
            <a:xfrm>
              <a:off x="6117199" y="1738597"/>
              <a:ext cx="2209800" cy="53340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50000"/>
              </a:schemeClr>
            </a:solidFill>
            <a:ln w="38100" cmpd="dbl" algn="ctr">
              <a:solidFill>
                <a:schemeClr val="bg2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US" altLang="en-US" sz="12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Automobile Manufacturing</a:t>
              </a:r>
              <a:endParaRPr lang="en-US" alt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11" name="AutoShape 12"/>
            <p:cNvSpPr>
              <a:spLocks noChangeArrowheads="1"/>
            </p:cNvSpPr>
            <p:nvPr/>
          </p:nvSpPr>
          <p:spPr bwMode="auto">
            <a:xfrm>
              <a:off x="6116034" y="3312075"/>
              <a:ext cx="2209800" cy="490339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50000"/>
              </a:schemeClr>
            </a:solidFill>
            <a:ln w="38100" cmpd="dbl" algn="ctr">
              <a:solidFill>
                <a:schemeClr val="bg2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US" altLang="en-US" sz="12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Beverage /Breweries</a:t>
              </a:r>
              <a:endParaRPr lang="en-US" alt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15" name="AutoShape 12"/>
            <p:cNvSpPr>
              <a:spLocks noChangeArrowheads="1"/>
            </p:cNvSpPr>
            <p:nvPr/>
          </p:nvSpPr>
          <p:spPr bwMode="auto">
            <a:xfrm>
              <a:off x="6102931" y="2537376"/>
              <a:ext cx="2209800" cy="53340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50000"/>
              </a:schemeClr>
            </a:solidFill>
            <a:ln w="38100" cmpd="dbl" algn="ctr">
              <a:solidFill>
                <a:schemeClr val="bg2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US" altLang="en-US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Steel and Pharma</a:t>
              </a:r>
            </a:p>
          </p:txBody>
        </p:sp>
        <p:sp>
          <p:nvSpPr>
            <p:cNvPr id="8216" name="AutoShape 12"/>
            <p:cNvSpPr>
              <a:spLocks noChangeArrowheads="1"/>
            </p:cNvSpPr>
            <p:nvPr/>
          </p:nvSpPr>
          <p:spPr bwMode="auto">
            <a:xfrm>
              <a:off x="6116034" y="4690826"/>
              <a:ext cx="2209800" cy="53340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50000"/>
              </a:schemeClr>
            </a:solidFill>
            <a:ln w="38100" cmpd="dbl" algn="ctr">
              <a:solidFill>
                <a:schemeClr val="bg2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US" altLang="en-US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IT Consulting</a:t>
              </a:r>
            </a:p>
          </p:txBody>
        </p:sp>
        <p:sp>
          <p:nvSpPr>
            <p:cNvPr id="8217" name="AutoShape 12"/>
            <p:cNvSpPr>
              <a:spLocks noChangeArrowheads="1"/>
            </p:cNvSpPr>
            <p:nvPr/>
          </p:nvSpPr>
          <p:spPr bwMode="auto">
            <a:xfrm>
              <a:off x="6116034" y="3958751"/>
              <a:ext cx="2209800" cy="53340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50000"/>
              </a:schemeClr>
            </a:solidFill>
            <a:ln w="38100" cmpd="dbl" algn="ctr">
              <a:solidFill>
                <a:schemeClr val="bg2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US" altLang="en-US" sz="12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Tour and Travel</a:t>
              </a:r>
              <a:endParaRPr lang="en-US" alt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09" name="AutoShape 12"/>
            <p:cNvSpPr>
              <a:spLocks noChangeArrowheads="1"/>
            </p:cNvSpPr>
            <p:nvPr/>
          </p:nvSpPr>
          <p:spPr bwMode="auto">
            <a:xfrm>
              <a:off x="436668" y="1881186"/>
              <a:ext cx="2209800" cy="53340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50000"/>
              </a:schemeClr>
            </a:solidFill>
            <a:ln w="38100" cmpd="dbl" algn="ctr">
              <a:solidFill>
                <a:schemeClr val="bg2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US" altLang="en-US" sz="12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SAP Implementation/ </a:t>
              </a:r>
            </a:p>
            <a:p>
              <a:pPr algn="ctr" eaLnBrk="1" hangingPunct="1">
                <a:lnSpc>
                  <a:spcPct val="90000"/>
                </a:lnSpc>
              </a:pPr>
              <a:r>
                <a:rPr lang="en-US" altLang="en-US" sz="12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Rollout</a:t>
              </a:r>
              <a:endParaRPr lang="en-US" alt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12" name="AutoShape 12"/>
            <p:cNvSpPr>
              <a:spLocks noChangeArrowheads="1"/>
            </p:cNvSpPr>
            <p:nvPr/>
          </p:nvSpPr>
          <p:spPr bwMode="auto">
            <a:xfrm>
              <a:off x="448250" y="2701361"/>
              <a:ext cx="2209800" cy="53340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50000"/>
              </a:schemeClr>
            </a:solidFill>
            <a:ln w="38100" cmpd="dbl" algn="ctr">
              <a:solidFill>
                <a:schemeClr val="bg2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 altLang="en-US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SAP Support</a:t>
              </a:r>
            </a:p>
          </p:txBody>
        </p:sp>
        <p:sp>
          <p:nvSpPr>
            <p:cNvPr id="8213" name="AutoShape 12"/>
            <p:cNvSpPr>
              <a:spLocks noChangeArrowheads="1"/>
            </p:cNvSpPr>
            <p:nvPr/>
          </p:nvSpPr>
          <p:spPr bwMode="auto">
            <a:xfrm>
              <a:off x="436668" y="4269265"/>
              <a:ext cx="2249488" cy="575159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50000"/>
              </a:schemeClr>
            </a:solidFill>
            <a:ln w="38100" cmpd="dbl" algn="ctr">
              <a:solidFill>
                <a:schemeClr val="bg2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US" altLang="en-US" sz="12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Portal Design &amp; management</a:t>
              </a:r>
              <a:endParaRPr lang="en-US" alt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14" name="AutoShape 12"/>
            <p:cNvSpPr>
              <a:spLocks noChangeArrowheads="1"/>
            </p:cNvSpPr>
            <p:nvPr/>
          </p:nvSpPr>
          <p:spPr bwMode="auto">
            <a:xfrm>
              <a:off x="448250" y="5180226"/>
              <a:ext cx="2209800" cy="53340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50000"/>
              </a:schemeClr>
            </a:solidFill>
            <a:ln w="38100" cmpd="dbl" algn="ctr">
              <a:solidFill>
                <a:schemeClr val="bg2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US" altLang="en-US" sz="12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Application Development</a:t>
              </a:r>
              <a:endParaRPr lang="en-US" alt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AutoShape 12"/>
            <p:cNvSpPr>
              <a:spLocks noChangeArrowheads="1"/>
            </p:cNvSpPr>
            <p:nvPr/>
          </p:nvSpPr>
          <p:spPr bwMode="auto">
            <a:xfrm>
              <a:off x="448250" y="3489535"/>
              <a:ext cx="2209800" cy="53340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50000"/>
              </a:schemeClr>
            </a:solidFill>
            <a:ln w="38100" cmpd="dbl" algn="ctr">
              <a:solidFill>
                <a:schemeClr val="bg2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US" altLang="en-US" sz="12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ERP Solution Design/</a:t>
              </a:r>
            </a:p>
            <a:p>
              <a:pPr algn="ctr" eaLnBrk="1" hangingPunct="1">
                <a:lnSpc>
                  <a:spcPct val="90000"/>
                </a:lnSpc>
              </a:pPr>
              <a:r>
                <a:rPr lang="en-US" altLang="en-US" sz="12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Realization/RICEFW</a:t>
              </a:r>
              <a:endParaRPr lang="en-US" alt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AutoShape 12"/>
            <p:cNvSpPr>
              <a:spLocks noChangeArrowheads="1"/>
            </p:cNvSpPr>
            <p:nvPr/>
          </p:nvSpPr>
          <p:spPr bwMode="auto">
            <a:xfrm>
              <a:off x="6167326" y="5422901"/>
              <a:ext cx="2209800" cy="53340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50000"/>
              </a:schemeClr>
            </a:solidFill>
            <a:ln w="38100" cmpd="dbl" algn="ctr">
              <a:solidFill>
                <a:schemeClr val="bg2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US" altLang="en-US" sz="12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Manufacturing</a:t>
              </a:r>
              <a:endParaRPr lang="en-US" alt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195" name="Rectangle 4"/>
            <p:cNvSpPr>
              <a:spLocks noChangeArrowheads="1"/>
            </p:cNvSpPr>
            <p:nvPr/>
          </p:nvSpPr>
          <p:spPr bwMode="auto">
            <a:xfrm>
              <a:off x="3212506" y="977899"/>
              <a:ext cx="2526707" cy="5168901"/>
            </a:xfrm>
            <a:prstGeom prst="rect">
              <a:avLst/>
            </a:prstGeom>
            <a:noFill/>
            <a:ln w="6350">
              <a:solidFill>
                <a:schemeClr val="tx2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GB" altLang="en-US"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02" name="AutoShape 12"/>
            <p:cNvSpPr>
              <a:spLocks noChangeArrowheads="1"/>
            </p:cNvSpPr>
            <p:nvPr/>
          </p:nvSpPr>
          <p:spPr bwMode="auto">
            <a:xfrm>
              <a:off x="3339307" y="1684337"/>
              <a:ext cx="2209800" cy="533400"/>
            </a:xfrm>
            <a:prstGeom prst="roundRect">
              <a:avLst>
                <a:gd name="adj" fmla="val 16667"/>
              </a:avLst>
            </a:prstGeom>
            <a:solidFill>
              <a:schemeClr val="accent5">
                <a:lumMod val="75000"/>
              </a:schemeClr>
            </a:solidFill>
            <a:ln w="38100" cmpd="dbl" algn="ctr">
              <a:solidFill>
                <a:schemeClr val="bg2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US" altLang="en-US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SHAKTI </a:t>
              </a:r>
              <a:r>
                <a:rPr lang="en-US" altLang="en-US" sz="12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PRECISION </a:t>
              </a:r>
            </a:p>
            <a:p>
              <a:pPr algn="ctr" eaLnBrk="1" hangingPunct="1">
                <a:lnSpc>
                  <a:spcPct val="90000"/>
                </a:lnSpc>
              </a:pPr>
              <a:r>
                <a:rPr lang="en-US" altLang="en-US" sz="12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COMPONENT </a:t>
              </a:r>
              <a:endParaRPr lang="en-US" alt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03" name="AutoShape 14"/>
            <p:cNvSpPr>
              <a:spLocks noChangeArrowheads="1"/>
            </p:cNvSpPr>
            <p:nvPr/>
          </p:nvSpPr>
          <p:spPr bwMode="auto">
            <a:xfrm>
              <a:off x="3316288" y="2440161"/>
              <a:ext cx="2209800" cy="441738"/>
            </a:xfrm>
            <a:prstGeom prst="roundRect">
              <a:avLst>
                <a:gd name="adj" fmla="val 16667"/>
              </a:avLst>
            </a:prstGeom>
            <a:solidFill>
              <a:schemeClr val="accent5">
                <a:lumMod val="75000"/>
              </a:schemeClr>
            </a:solidFill>
            <a:ln w="38100" cmpd="dbl" algn="ctr">
              <a:solidFill>
                <a:schemeClr val="bg2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US" altLang="en-US" sz="12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BRPL</a:t>
              </a:r>
              <a:endParaRPr lang="en-US" alt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04" name="AutoShape 15"/>
            <p:cNvSpPr>
              <a:spLocks noChangeArrowheads="1"/>
            </p:cNvSpPr>
            <p:nvPr/>
          </p:nvSpPr>
          <p:spPr bwMode="auto">
            <a:xfrm>
              <a:off x="3313921" y="3120767"/>
              <a:ext cx="2209800" cy="517112"/>
            </a:xfrm>
            <a:prstGeom prst="roundRect">
              <a:avLst>
                <a:gd name="adj" fmla="val 16667"/>
              </a:avLst>
            </a:prstGeom>
            <a:solidFill>
              <a:schemeClr val="accent5">
                <a:lumMod val="75000"/>
              </a:schemeClr>
            </a:solidFill>
            <a:ln w="38100" cmpd="dbl" algn="ctr">
              <a:solidFill>
                <a:schemeClr val="bg2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US" altLang="en-US" sz="12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United Breweries Limited</a:t>
              </a:r>
              <a:endParaRPr lang="en-US" alt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05" name="AutoShape 16"/>
            <p:cNvSpPr>
              <a:spLocks noChangeArrowheads="1"/>
            </p:cNvSpPr>
            <p:nvPr/>
          </p:nvSpPr>
          <p:spPr bwMode="auto">
            <a:xfrm>
              <a:off x="3303586" y="3859237"/>
              <a:ext cx="2209800" cy="609600"/>
            </a:xfrm>
            <a:prstGeom prst="roundRect">
              <a:avLst>
                <a:gd name="adj" fmla="val 16667"/>
              </a:avLst>
            </a:prstGeom>
            <a:solidFill>
              <a:schemeClr val="accent5">
                <a:lumMod val="75000"/>
              </a:schemeClr>
            </a:solidFill>
            <a:ln w="38100" cmpd="dbl" algn="ctr">
              <a:solidFill>
                <a:schemeClr val="bg2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US" altLang="en-US" sz="1200" b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Kuoni</a:t>
              </a:r>
              <a:r>
                <a:rPr lang="en-US" altLang="en-US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Business Travel India</a:t>
              </a:r>
            </a:p>
          </p:txBody>
        </p:sp>
        <p:sp>
          <p:nvSpPr>
            <p:cNvPr id="8206" name="AutoShape 17"/>
            <p:cNvSpPr>
              <a:spLocks noChangeArrowheads="1"/>
            </p:cNvSpPr>
            <p:nvPr/>
          </p:nvSpPr>
          <p:spPr bwMode="auto">
            <a:xfrm>
              <a:off x="3339307" y="4619486"/>
              <a:ext cx="2209800" cy="565348"/>
            </a:xfrm>
            <a:prstGeom prst="roundRect">
              <a:avLst>
                <a:gd name="adj" fmla="val 16667"/>
              </a:avLst>
            </a:prstGeom>
            <a:solidFill>
              <a:schemeClr val="accent5">
                <a:lumMod val="75000"/>
              </a:schemeClr>
            </a:solidFill>
            <a:ln w="38100" cmpd="dbl" algn="ctr">
              <a:solidFill>
                <a:schemeClr val="bg2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US" altLang="en-US" sz="1200" b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Artech</a:t>
              </a:r>
              <a:r>
                <a:rPr lang="en-US" altLang="en-US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en-US" sz="1200" b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Infosystem</a:t>
              </a:r>
              <a:endParaRPr lang="en-US" alt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AutoShape 17"/>
            <p:cNvSpPr>
              <a:spLocks noChangeArrowheads="1"/>
            </p:cNvSpPr>
            <p:nvPr/>
          </p:nvSpPr>
          <p:spPr bwMode="auto">
            <a:xfrm>
              <a:off x="3316288" y="5410002"/>
              <a:ext cx="2209800" cy="486597"/>
            </a:xfrm>
            <a:prstGeom prst="roundRect">
              <a:avLst>
                <a:gd name="adj" fmla="val 16667"/>
              </a:avLst>
            </a:prstGeom>
            <a:solidFill>
              <a:schemeClr val="accent5">
                <a:lumMod val="75000"/>
              </a:schemeClr>
            </a:solidFill>
            <a:ln w="38100" cmpd="dbl" algn="ctr">
              <a:solidFill>
                <a:schemeClr val="bg2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US" altLang="en-US" sz="12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MAKINO</a:t>
              </a:r>
              <a:endParaRPr lang="en-US" alt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198" name="Rectangle 7"/>
          <p:cNvSpPr>
            <a:spLocks noChangeArrowheads="1"/>
          </p:cNvSpPr>
          <p:nvPr/>
        </p:nvSpPr>
        <p:spPr bwMode="auto">
          <a:xfrm>
            <a:off x="5724529" y="965495"/>
            <a:ext cx="3032123" cy="392112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6350" algn="ctr">
                <a:solidFill>
                  <a:srgbClr val="99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GB" altLang="en-US" sz="14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00" name="Text Box 9"/>
          <p:cNvSpPr txBox="1">
            <a:spLocks noChangeArrowheads="1"/>
          </p:cNvSpPr>
          <p:nvPr/>
        </p:nvSpPr>
        <p:spPr bwMode="auto">
          <a:xfrm>
            <a:off x="6667774" y="998479"/>
            <a:ext cx="10951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Industry</a:t>
            </a:r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165859" y="971426"/>
            <a:ext cx="3054350" cy="392112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6350" algn="ctr">
                <a:solidFill>
                  <a:srgbClr val="99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GB" altLang="en-US" sz="14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9" name="Text Box 8"/>
          <p:cNvSpPr txBox="1">
            <a:spLocks noChangeArrowheads="1"/>
          </p:cNvSpPr>
          <p:nvPr/>
        </p:nvSpPr>
        <p:spPr bwMode="auto">
          <a:xfrm>
            <a:off x="269886" y="993040"/>
            <a:ext cx="25015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 of Engagement</a:t>
            </a:r>
            <a:endParaRPr lang="en-US" altLang="en-US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3209272" y="970380"/>
            <a:ext cx="2526707" cy="3937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/>
        </p:spPr>
        <p:txBody>
          <a:bodyPr wrap="squar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GB" altLang="en-US" sz="14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38961" y="994766"/>
            <a:ext cx="95410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ctr" eaLnBrk="1" hangingPunct="1">
              <a:spcBef>
                <a:spcPct val="50000"/>
              </a:spcBef>
              <a:buFont typeface="Wingdings" panose="05000000000000000000" pitchFamily="2" charset="2"/>
              <a:buNone/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sz="1800" dirty="0"/>
              <a:t>Clients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9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19" grpId="0"/>
      <p:bldP spid="31" grpId="0"/>
      <p:bldP spid="32" grpId="0"/>
      <p:bldP spid="8198" grpId="0" animBg="1"/>
      <p:bldP spid="8200" grpId="0"/>
      <p:bldP spid="8197" grpId="0" animBg="1"/>
      <p:bldP spid="8199" grpId="0"/>
      <p:bldP spid="8196" grpId="0" animBg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8"/>
          <p:cNvSpPr txBox="1">
            <a:spLocks noChangeArrowheads="1"/>
          </p:cNvSpPr>
          <p:nvPr/>
        </p:nvSpPr>
        <p:spPr bwMode="auto">
          <a:xfrm>
            <a:off x="807012" y="592137"/>
            <a:ext cx="8318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Clients</a:t>
            </a:r>
          </a:p>
        </p:txBody>
      </p:sp>
      <p:sp>
        <p:nvSpPr>
          <p:cNvPr id="37919" name="Rectangle 31"/>
          <p:cNvSpPr>
            <a:spLocks noGrp="1" noChangeArrowheads="1"/>
          </p:cNvSpPr>
          <p:nvPr>
            <p:ph type="title"/>
          </p:nvPr>
        </p:nvSpPr>
        <p:spPr>
          <a:xfrm>
            <a:off x="2218577" y="118953"/>
            <a:ext cx="8229600" cy="737087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altLang="en-US" dirty="0">
                <a:solidFill>
                  <a:srgbClr val="FF0000"/>
                </a:solidFill>
                <a:latin typeface="Britannic Bold" panose="020B0903060703020204" pitchFamily="34" charset="0"/>
              </a:rPr>
              <a:t>Clients Trusted us</a:t>
            </a:r>
            <a:endParaRPr lang="en-GB" altLang="en-US" dirty="0">
              <a:solidFill>
                <a:srgbClr val="FF0000"/>
              </a:solidFill>
              <a:latin typeface="Britannic Bold" panose="020B090306070302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74092" y="3741861"/>
            <a:ext cx="1613925" cy="1663934"/>
            <a:chOff x="220253" y="3741607"/>
            <a:chExt cx="1613925" cy="1663934"/>
          </a:xfrm>
        </p:grpSpPr>
        <p:sp>
          <p:nvSpPr>
            <p:cNvPr id="10247" name="AutoShape 12"/>
            <p:cNvSpPr>
              <a:spLocks noChangeArrowheads="1"/>
            </p:cNvSpPr>
            <p:nvPr/>
          </p:nvSpPr>
          <p:spPr bwMode="auto">
            <a:xfrm>
              <a:off x="220253" y="3741607"/>
              <a:ext cx="1613925" cy="427832"/>
            </a:xfrm>
            <a:prstGeom prst="roundRect">
              <a:avLst>
                <a:gd name="adj" fmla="val 16667"/>
              </a:avLst>
            </a:prstGeom>
            <a:solidFill>
              <a:schemeClr val="accent5">
                <a:lumMod val="75000"/>
              </a:schemeClr>
            </a:solidFill>
            <a:ln w="38100" cmpd="dbl" algn="ctr">
              <a:solidFill>
                <a:schemeClr val="bg2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 altLang="en-US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SHAKTI PRECESSION </a:t>
              </a:r>
            </a:p>
          </p:txBody>
        </p:sp>
        <p:pic>
          <p:nvPicPr>
            <p:cNvPr id="10249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427319" y="4227925"/>
              <a:ext cx="1179745" cy="11776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" name="Group 1"/>
          <p:cNvGrpSpPr/>
          <p:nvPr/>
        </p:nvGrpSpPr>
        <p:grpSpPr>
          <a:xfrm>
            <a:off x="573527" y="1391437"/>
            <a:ext cx="1613926" cy="1353394"/>
            <a:chOff x="220253" y="1424077"/>
            <a:chExt cx="1613926" cy="1353394"/>
          </a:xfrm>
        </p:grpSpPr>
        <p:sp>
          <p:nvSpPr>
            <p:cNvPr id="10245" name="AutoShape 12"/>
            <p:cNvSpPr>
              <a:spLocks noChangeArrowheads="1"/>
            </p:cNvSpPr>
            <p:nvPr/>
          </p:nvSpPr>
          <p:spPr bwMode="auto">
            <a:xfrm>
              <a:off x="220253" y="1424077"/>
              <a:ext cx="1613926" cy="401389"/>
            </a:xfrm>
            <a:prstGeom prst="roundRect">
              <a:avLst>
                <a:gd name="adj" fmla="val 16667"/>
              </a:avLst>
            </a:prstGeom>
            <a:solidFill>
              <a:schemeClr val="accent5">
                <a:lumMod val="75000"/>
              </a:schemeClr>
            </a:solidFill>
            <a:ln w="38100" cmpd="dbl" algn="ctr">
              <a:solidFill>
                <a:schemeClr val="bg2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 altLang="en-US" sz="1200" b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MAKINO</a:t>
              </a:r>
            </a:p>
          </p:txBody>
        </p:sp>
        <p:pic>
          <p:nvPicPr>
            <p:cNvPr id="10250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875" y="1821737"/>
              <a:ext cx="1189212" cy="9557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2"/>
          <p:cNvGrpSpPr/>
          <p:nvPr/>
        </p:nvGrpSpPr>
        <p:grpSpPr>
          <a:xfrm>
            <a:off x="3023439" y="2249705"/>
            <a:ext cx="1702597" cy="1427330"/>
            <a:chOff x="2904484" y="1404417"/>
            <a:chExt cx="1702597" cy="1427330"/>
          </a:xfrm>
        </p:grpSpPr>
        <p:sp>
          <p:nvSpPr>
            <p:cNvPr id="10246" name="AutoShape 12"/>
            <p:cNvSpPr>
              <a:spLocks noChangeArrowheads="1"/>
            </p:cNvSpPr>
            <p:nvPr/>
          </p:nvSpPr>
          <p:spPr bwMode="auto">
            <a:xfrm>
              <a:off x="2972631" y="1404417"/>
              <a:ext cx="1566301" cy="437954"/>
            </a:xfrm>
            <a:prstGeom prst="roundRect">
              <a:avLst>
                <a:gd name="adj" fmla="val 16667"/>
              </a:avLst>
            </a:prstGeom>
            <a:solidFill>
              <a:schemeClr val="accent5">
                <a:lumMod val="75000"/>
              </a:schemeClr>
            </a:solidFill>
            <a:ln w="38100" cmpd="dbl" algn="ctr">
              <a:solidFill>
                <a:schemeClr val="bg2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 altLang="en-US" sz="1200" b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BRPL</a:t>
              </a:r>
            </a:p>
          </p:txBody>
        </p:sp>
        <p:pic>
          <p:nvPicPr>
            <p:cNvPr id="10251" name="Picture 5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04484" y="1842371"/>
              <a:ext cx="1702597" cy="989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" name="Group 3"/>
          <p:cNvGrpSpPr/>
          <p:nvPr/>
        </p:nvGrpSpPr>
        <p:grpSpPr>
          <a:xfrm>
            <a:off x="5486400" y="1364302"/>
            <a:ext cx="1600200" cy="1068728"/>
            <a:chOff x="5518146" y="1440470"/>
            <a:chExt cx="1600200" cy="1068728"/>
          </a:xfrm>
        </p:grpSpPr>
        <p:sp>
          <p:nvSpPr>
            <p:cNvPr id="10248" name="AutoShape 12"/>
            <p:cNvSpPr>
              <a:spLocks noChangeArrowheads="1"/>
            </p:cNvSpPr>
            <p:nvPr/>
          </p:nvSpPr>
          <p:spPr bwMode="auto">
            <a:xfrm>
              <a:off x="5518146" y="1440470"/>
              <a:ext cx="1600200" cy="437954"/>
            </a:xfrm>
            <a:prstGeom prst="roundRect">
              <a:avLst>
                <a:gd name="adj" fmla="val 16667"/>
              </a:avLst>
            </a:prstGeom>
            <a:solidFill>
              <a:schemeClr val="accent5">
                <a:lumMod val="75000"/>
              </a:schemeClr>
            </a:solidFill>
            <a:ln w="38100" cmpd="dbl" algn="ctr">
              <a:solidFill>
                <a:schemeClr val="bg2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 altLang="en-US" sz="1200" b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Artech</a:t>
              </a:r>
              <a:r>
                <a:rPr lang="en-US" altLang="en-US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en-US" sz="1200" b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Infosystem</a:t>
              </a:r>
              <a:endParaRPr lang="en-US" alt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0252" name="Picture 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555125" y="1964686"/>
              <a:ext cx="1457013" cy="544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TextBox 12"/>
          <p:cNvSpPr txBox="1"/>
          <p:nvPr/>
        </p:nvSpPr>
        <p:spPr>
          <a:xfrm>
            <a:off x="6920474" y="5945187"/>
            <a:ext cx="20345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Segoe UI Light" panose="020B0502040204020203" pitchFamily="34" charset="0"/>
              </a:rPr>
              <a:t>Espouse Technology Pvt. Ltd.</a:t>
            </a:r>
            <a:endParaRPr lang="en-US" sz="1200" b="1" dirty="0">
              <a:latin typeface="Segoe UI Light" panose="020B0502040204020203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29874" y="6173787"/>
            <a:ext cx="3182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05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We </a:t>
            </a:r>
            <a:r>
              <a:rPr lang="en-IN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support</a:t>
            </a:r>
            <a:r>
              <a:rPr lang="en-IN" sz="105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at every step of your business process. </a:t>
            </a:r>
            <a:endParaRPr lang="en-US" sz="105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Oval 21"/>
          <p:cNvSpPr>
            <a:spLocks noChangeArrowheads="1"/>
          </p:cNvSpPr>
          <p:nvPr/>
        </p:nvSpPr>
        <p:spPr bwMode="auto">
          <a:xfrm>
            <a:off x="138674" y="5775325"/>
            <a:ext cx="304800" cy="2540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tint val="36471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1"/>
          </a:p>
        </p:txBody>
      </p:sp>
      <p:sp>
        <p:nvSpPr>
          <p:cNvPr id="16" name="Oval 20"/>
          <p:cNvSpPr>
            <a:spLocks noChangeArrowheads="1"/>
          </p:cNvSpPr>
          <p:nvPr/>
        </p:nvSpPr>
        <p:spPr bwMode="auto">
          <a:xfrm>
            <a:off x="66146" y="5715497"/>
            <a:ext cx="457200" cy="381000"/>
          </a:xfrm>
          <a:prstGeom prst="ellipse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GB" altLang="en-US" sz="14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486400" y="3717773"/>
            <a:ext cx="2057400" cy="1057311"/>
            <a:chOff x="2681304" y="3756470"/>
            <a:chExt cx="2333191" cy="1057311"/>
          </a:xfrm>
        </p:grpSpPr>
        <p:sp>
          <p:nvSpPr>
            <p:cNvPr id="17" name="AutoShape 12"/>
            <p:cNvSpPr>
              <a:spLocks noChangeArrowheads="1"/>
            </p:cNvSpPr>
            <p:nvPr/>
          </p:nvSpPr>
          <p:spPr bwMode="auto">
            <a:xfrm>
              <a:off x="2681304" y="3756470"/>
              <a:ext cx="2333191" cy="480616"/>
            </a:xfrm>
            <a:prstGeom prst="roundRect">
              <a:avLst>
                <a:gd name="adj" fmla="val 16667"/>
              </a:avLst>
            </a:prstGeom>
            <a:solidFill>
              <a:schemeClr val="accent5">
                <a:lumMod val="75000"/>
              </a:schemeClr>
            </a:solidFill>
            <a:ln w="38100" cmpd="dbl" algn="ctr">
              <a:solidFill>
                <a:schemeClr val="bg2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 altLang="en-US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KUONI BUSINESS TRAVEL</a:t>
              </a:r>
            </a:p>
          </p:txBody>
        </p:sp>
        <p:pic>
          <p:nvPicPr>
            <p:cNvPr id="19" name="Picture 18"/>
            <p:cNvPicPr/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56450" y="4332688"/>
              <a:ext cx="1998662" cy="481093"/>
            </a:xfrm>
            <a:prstGeom prst="rect">
              <a:avLst/>
            </a:prstGeom>
          </p:spPr>
        </p:pic>
      </p:grpSp>
      <p:grpSp>
        <p:nvGrpSpPr>
          <p:cNvPr id="7" name="Group 6"/>
          <p:cNvGrpSpPr/>
          <p:nvPr/>
        </p:nvGrpSpPr>
        <p:grpSpPr>
          <a:xfrm>
            <a:off x="3091586" y="4587768"/>
            <a:ext cx="1783501" cy="1187557"/>
            <a:chOff x="5627260" y="3694525"/>
            <a:chExt cx="1783501" cy="1187557"/>
          </a:xfrm>
        </p:grpSpPr>
        <p:sp>
          <p:nvSpPr>
            <p:cNvPr id="18" name="AutoShape 12"/>
            <p:cNvSpPr>
              <a:spLocks noChangeArrowheads="1"/>
            </p:cNvSpPr>
            <p:nvPr/>
          </p:nvSpPr>
          <p:spPr bwMode="auto">
            <a:xfrm>
              <a:off x="5634507" y="3694525"/>
              <a:ext cx="1776254" cy="533400"/>
            </a:xfrm>
            <a:prstGeom prst="roundRect">
              <a:avLst>
                <a:gd name="adj" fmla="val 16667"/>
              </a:avLst>
            </a:prstGeom>
            <a:solidFill>
              <a:schemeClr val="accent5">
                <a:lumMod val="75000"/>
              </a:schemeClr>
            </a:solidFill>
            <a:ln w="38100" cmpd="dbl" algn="ctr">
              <a:solidFill>
                <a:schemeClr val="bg2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 altLang="en-US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UBL</a:t>
              </a:r>
            </a:p>
          </p:txBody>
        </p:sp>
        <p:pic>
          <p:nvPicPr>
            <p:cNvPr id="20" name="Picture 19"/>
            <p:cNvPicPr/>
            <p:nvPr/>
          </p:nvPicPr>
          <p:blipFill>
            <a:blip r:embed="rId9"/>
            <a:stretch>
              <a:fillRect/>
            </a:stretch>
          </p:blipFill>
          <p:spPr>
            <a:xfrm>
              <a:off x="5627260" y="4264386"/>
              <a:ext cx="1604493" cy="617696"/>
            </a:xfrm>
            <a:prstGeom prst="rect">
              <a:avLst/>
            </a:prstGeom>
          </p:spPr>
        </p:pic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9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9" name="AutoShape 12"/>
          <p:cNvSpPr>
            <a:spLocks noChangeArrowheads="1"/>
          </p:cNvSpPr>
          <p:nvPr/>
        </p:nvSpPr>
        <p:spPr bwMode="auto">
          <a:xfrm>
            <a:off x="3379881" y="1671164"/>
            <a:ext cx="2209800" cy="789828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 w="38100" cmpd="dbl" algn="ctr">
            <a:solidFill>
              <a:schemeClr val="bg2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SAP ECC Support for 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Shakti Precession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73950" y="5949501"/>
            <a:ext cx="7924800" cy="381000"/>
            <a:chOff x="373950" y="5949501"/>
            <a:chExt cx="7924800" cy="381000"/>
          </a:xfrm>
        </p:grpSpPr>
        <p:sp>
          <p:nvSpPr>
            <p:cNvPr id="12305" name="Oval 20"/>
            <p:cNvSpPr>
              <a:spLocks noChangeArrowheads="1"/>
            </p:cNvSpPr>
            <p:nvPr/>
          </p:nvSpPr>
          <p:spPr bwMode="auto">
            <a:xfrm>
              <a:off x="373950" y="5949501"/>
              <a:ext cx="457200" cy="381000"/>
            </a:xfrm>
            <a:prstGeom prst="ellipse">
              <a:avLst/>
            </a:prstGeom>
            <a:noFill/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GB" altLang="en-US"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4181" name="Oval 21"/>
            <p:cNvSpPr>
              <a:spLocks noChangeArrowheads="1"/>
            </p:cNvSpPr>
            <p:nvPr/>
          </p:nvSpPr>
          <p:spPr bwMode="auto">
            <a:xfrm>
              <a:off x="450150" y="6013001"/>
              <a:ext cx="304800" cy="254000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36471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b="1"/>
            </a:p>
          </p:txBody>
        </p:sp>
        <p:sp>
          <p:nvSpPr>
            <p:cNvPr id="12307" name="Line 22"/>
            <p:cNvSpPr>
              <a:spLocks noChangeShapeType="1"/>
            </p:cNvSpPr>
            <p:nvPr/>
          </p:nvSpPr>
          <p:spPr bwMode="auto">
            <a:xfrm>
              <a:off x="831150" y="6013001"/>
              <a:ext cx="7467600" cy="0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919" name="Rectangle 31"/>
          <p:cNvSpPr>
            <a:spLocks noGrp="1" noChangeArrowheads="1"/>
          </p:cNvSpPr>
          <p:nvPr>
            <p:ph type="title"/>
          </p:nvPr>
        </p:nvSpPr>
        <p:spPr>
          <a:xfrm>
            <a:off x="2514600" y="7666"/>
            <a:ext cx="3494181" cy="77946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en-US" altLang="en-US" dirty="0" smtClean="0">
                <a:solidFill>
                  <a:srgbClr val="FF0000"/>
                </a:solidFill>
                <a:latin typeface="Britannic Bold" panose="020B0903060703020204" pitchFamily="34" charset="0"/>
                <a:cs typeface="David" panose="020E0502060401010101" pitchFamily="34" charset="-79"/>
              </a:rPr>
              <a:t>Our Achievements</a:t>
            </a:r>
            <a:endParaRPr lang="en-GB" altLang="en-US" dirty="0">
              <a:solidFill>
                <a:srgbClr val="FF0000"/>
              </a:solidFill>
              <a:latin typeface="Britannic Bold" panose="020B0903060703020204" pitchFamily="34" charset="0"/>
              <a:cs typeface="David" panose="020E0502060401010101" pitchFamily="34" charset="-79"/>
            </a:endParaRPr>
          </a:p>
        </p:txBody>
      </p:sp>
      <p:sp>
        <p:nvSpPr>
          <p:cNvPr id="12302" name="AutoShape 12"/>
          <p:cNvSpPr>
            <a:spLocks noChangeArrowheads="1"/>
          </p:cNvSpPr>
          <p:nvPr/>
        </p:nvSpPr>
        <p:spPr bwMode="auto">
          <a:xfrm>
            <a:off x="599926" y="1701888"/>
            <a:ext cx="2209800" cy="760412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 w="38100" cmpd="dbl" algn="ctr">
            <a:solidFill>
              <a:schemeClr val="bg2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SAP  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ECC Implementation for 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Shakti Precession</a:t>
            </a:r>
          </a:p>
        </p:txBody>
      </p:sp>
      <p:sp>
        <p:nvSpPr>
          <p:cNvPr id="12303" name="AutoShape 12"/>
          <p:cNvSpPr>
            <a:spLocks noChangeArrowheads="1"/>
          </p:cNvSpPr>
          <p:nvPr/>
        </p:nvSpPr>
        <p:spPr bwMode="auto">
          <a:xfrm>
            <a:off x="5891355" y="1814063"/>
            <a:ext cx="2566846" cy="2605537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 w="38100" cmpd="dbl" algn="ctr">
            <a:solidFill>
              <a:schemeClr val="bg2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</a:pPr>
            <a:endParaRPr lang="en-US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en-US" altLang="en-US" sz="12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Completed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www.asksapexpert.com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www.espousetechnology.com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www.elivein.com</a:t>
            </a:r>
          </a:p>
          <a:p>
            <a:pPr algn="ctr" eaLnBrk="1" hangingPunct="1">
              <a:lnSpc>
                <a:spcPct val="90000"/>
              </a:lnSpc>
            </a:pPr>
            <a:endParaRPr lang="en-US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90000"/>
              </a:lnSpc>
            </a:pPr>
            <a:endParaRPr lang="en-US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en-US" altLang="en-US" sz="12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in Progress</a:t>
            </a:r>
            <a:r>
              <a:rPr lang="en-US" alt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eaLnBrk="1" hangingPunct="1">
              <a:lnSpc>
                <a:spcPct val="90000"/>
              </a:lnSpc>
            </a:pPr>
            <a:endParaRPr lang="en-US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en-US" alt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booksalonspa</a:t>
            </a:r>
            <a:endParaRPr lang="en-US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en-US" alt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schoolmanagementsystem</a:t>
            </a:r>
            <a:endParaRPr lang="en-US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90000"/>
              </a:lnSpc>
            </a:pPr>
            <a:endParaRPr lang="en-US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90000"/>
              </a:lnSpc>
            </a:pPr>
            <a:endParaRPr lang="en-US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90000"/>
              </a:lnSpc>
            </a:pPr>
            <a:endParaRPr lang="en-US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en-US" alt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304" name="AutoShape 12"/>
          <p:cNvSpPr>
            <a:spLocks noChangeArrowheads="1"/>
          </p:cNvSpPr>
          <p:nvPr/>
        </p:nvSpPr>
        <p:spPr bwMode="auto">
          <a:xfrm>
            <a:off x="599926" y="2961754"/>
            <a:ext cx="2209800" cy="795337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 w="38100" cmpd="dbl" algn="ctr">
            <a:solidFill>
              <a:schemeClr val="bg2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MAKINO:</a:t>
            </a:r>
            <a:endParaRPr lang="en-US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en-US" alt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 Portal Interface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SAP Enhancement, forms 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Reports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250069" y="6254301"/>
            <a:ext cx="20345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Segoe UI Light" panose="020B0502040204020203" pitchFamily="34" charset="0"/>
              </a:rPr>
              <a:t>Espouse Technology Pvt. Ltd.</a:t>
            </a:r>
            <a:endParaRPr lang="en-US" sz="1200" b="1" dirty="0">
              <a:latin typeface="Segoe UI Light" panose="020B0502040204020203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259469" y="6482901"/>
            <a:ext cx="3182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05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We </a:t>
            </a:r>
            <a:r>
              <a:rPr lang="en-IN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support</a:t>
            </a:r>
            <a:r>
              <a:rPr lang="en-IN" sz="105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at every step of your business process. </a:t>
            </a:r>
            <a:endParaRPr lang="en-US" sz="105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AutoShape 12"/>
          <p:cNvSpPr>
            <a:spLocks noChangeArrowheads="1"/>
          </p:cNvSpPr>
          <p:nvPr/>
        </p:nvSpPr>
        <p:spPr bwMode="auto">
          <a:xfrm>
            <a:off x="3429000" y="2961367"/>
            <a:ext cx="2182813" cy="740759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 w="38100" cmpd="dbl" algn="ctr">
            <a:solidFill>
              <a:schemeClr val="bg2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UBL: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Corporate </a:t>
            </a:r>
            <a:r>
              <a:rPr lang="en-US" alt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Training 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workflow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3" name="AutoShape 12"/>
          <p:cNvSpPr>
            <a:spLocks noChangeArrowheads="1"/>
          </p:cNvSpPr>
          <p:nvPr/>
        </p:nvSpPr>
        <p:spPr bwMode="auto">
          <a:xfrm>
            <a:off x="3460050" y="3921565"/>
            <a:ext cx="2209800" cy="795337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 w="38100" cmpd="dbl" algn="ctr">
            <a:solidFill>
              <a:schemeClr val="bg2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BRPL: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Reports and Forms</a:t>
            </a:r>
          </a:p>
        </p:txBody>
      </p:sp>
      <p:sp>
        <p:nvSpPr>
          <p:cNvPr id="25" name="AutoShape 12"/>
          <p:cNvSpPr>
            <a:spLocks noChangeArrowheads="1"/>
          </p:cNvSpPr>
          <p:nvPr/>
        </p:nvSpPr>
        <p:spPr bwMode="auto">
          <a:xfrm>
            <a:off x="599926" y="4245230"/>
            <a:ext cx="2209800" cy="1105262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 w="38100" cmpd="dbl" algn="ctr">
            <a:solidFill>
              <a:schemeClr val="bg2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none" tIns="91440" bIns="0" anchor="t"/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BRPL: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Budgetary Control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Fixed Asset Rollout based 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companies Act 2014</a:t>
            </a:r>
          </a:p>
          <a:p>
            <a:pPr algn="ctr" eaLnBrk="1" hangingPunct="1">
              <a:lnSpc>
                <a:spcPct val="90000"/>
              </a:lnSpc>
            </a:pPr>
            <a:endParaRPr lang="en-US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15200" y="830954"/>
            <a:ext cx="8562044" cy="397322"/>
            <a:chOff x="215200" y="830954"/>
            <a:chExt cx="8562044" cy="397322"/>
          </a:xfrm>
        </p:grpSpPr>
        <p:sp>
          <p:nvSpPr>
            <p:cNvPr id="12294" name="Rectangle 6"/>
            <p:cNvSpPr>
              <a:spLocks noChangeArrowheads="1"/>
            </p:cNvSpPr>
            <p:nvPr/>
          </p:nvSpPr>
          <p:spPr bwMode="auto">
            <a:xfrm>
              <a:off x="215200" y="836164"/>
              <a:ext cx="3054350" cy="39211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  <a:extLst/>
          </p:spPr>
          <p:txBody>
            <a:bodyPr anchor="ctr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GB" altLang="en-US"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96" name="Text Box 8"/>
            <p:cNvSpPr txBox="1">
              <a:spLocks noChangeArrowheads="1"/>
            </p:cNvSpPr>
            <p:nvPr/>
          </p:nvSpPr>
          <p:spPr bwMode="auto">
            <a:xfrm>
              <a:off x="780350" y="871089"/>
              <a:ext cx="1508125" cy="3079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635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en-US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Implementation</a:t>
              </a:r>
            </a:p>
          </p:txBody>
        </p:sp>
        <p:sp>
          <p:nvSpPr>
            <p:cNvPr id="12298" name="Rectangle 10"/>
            <p:cNvSpPr>
              <a:spLocks noChangeArrowheads="1"/>
            </p:cNvSpPr>
            <p:nvPr/>
          </p:nvSpPr>
          <p:spPr bwMode="auto">
            <a:xfrm>
              <a:off x="3390205" y="863012"/>
              <a:ext cx="1982979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635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en-US" sz="1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Support and Training</a:t>
              </a:r>
              <a:endPara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Rectangle 6"/>
            <p:cNvSpPr>
              <a:spLocks noChangeArrowheads="1"/>
            </p:cNvSpPr>
            <p:nvPr/>
          </p:nvSpPr>
          <p:spPr bwMode="auto">
            <a:xfrm>
              <a:off x="5638800" y="830954"/>
              <a:ext cx="3138444" cy="39211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  <a:extLst/>
          </p:spPr>
          <p:txBody>
            <a:bodyPr wrap="square" anchor="ctr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GB" altLang="en-US"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Text Box 8"/>
            <p:cNvSpPr txBox="1">
              <a:spLocks noChangeArrowheads="1"/>
            </p:cNvSpPr>
            <p:nvPr/>
          </p:nvSpPr>
          <p:spPr bwMode="auto">
            <a:xfrm>
              <a:off x="5881631" y="881551"/>
              <a:ext cx="2459263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635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en-US" sz="1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Web Product Development</a:t>
              </a:r>
              <a:endPara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3258108" y="836164"/>
            <a:ext cx="2453345" cy="392112"/>
            <a:chOff x="2462732" y="1247302"/>
            <a:chExt cx="3054350" cy="392112"/>
          </a:xfrm>
          <a:solidFill>
            <a:srgbClr val="3A0000"/>
          </a:solidFill>
        </p:grpSpPr>
        <p:sp>
          <p:nvSpPr>
            <p:cNvPr id="24" name="Rectangle 6"/>
            <p:cNvSpPr>
              <a:spLocks noChangeArrowheads="1"/>
            </p:cNvSpPr>
            <p:nvPr/>
          </p:nvSpPr>
          <p:spPr bwMode="auto">
            <a:xfrm>
              <a:off x="2462732" y="1247302"/>
              <a:ext cx="3054350" cy="392112"/>
            </a:xfrm>
            <a:prstGeom prst="rect">
              <a:avLst/>
            </a:prstGeom>
            <a:grpFill/>
            <a:ln>
              <a:noFill/>
            </a:ln>
            <a:effectLst/>
            <a:extLst/>
          </p:spPr>
          <p:txBody>
            <a:bodyPr anchor="ctr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GB" altLang="en-US"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Rectangle 10"/>
            <p:cNvSpPr>
              <a:spLocks noChangeArrowheads="1"/>
            </p:cNvSpPr>
            <p:nvPr/>
          </p:nvSpPr>
          <p:spPr bwMode="auto">
            <a:xfrm>
              <a:off x="2809726" y="1272978"/>
              <a:ext cx="1982979" cy="30777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en-US" sz="1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Support and Training</a:t>
              </a:r>
              <a:endPara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9" name="AutoShape 12"/>
          <p:cNvSpPr>
            <a:spLocks noChangeArrowheads="1"/>
          </p:cNvSpPr>
          <p:nvPr/>
        </p:nvSpPr>
        <p:spPr bwMode="auto">
          <a:xfrm>
            <a:off x="3491223" y="4886409"/>
            <a:ext cx="2209800" cy="795337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 w="38100" cmpd="dbl" algn="ctr">
            <a:solidFill>
              <a:schemeClr val="bg2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KUONI</a:t>
            </a:r>
          </a:p>
          <a:p>
            <a:pPr algn="ctr" eaLnBrk="1" hangingPunct="1">
              <a:lnSpc>
                <a:spcPct val="90000"/>
              </a:lnSpc>
            </a:pPr>
            <a:endParaRPr lang="en-US" altLang="en-US" sz="12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en-US" altLang="en-US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RICEFW</a:t>
            </a:r>
            <a:endParaRPr lang="en-US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9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9" grpId="0" animBg="1"/>
      <p:bldP spid="37919" grpId="0"/>
      <p:bldP spid="12302" grpId="0" animBg="1"/>
      <p:bldP spid="12303" grpId="0" animBg="1"/>
      <p:bldP spid="12304" grpId="0" animBg="1"/>
      <p:bldP spid="20" grpId="0"/>
      <p:bldP spid="21" grpId="0"/>
      <p:bldP spid="22" grpId="0" animBg="1"/>
      <p:bldP spid="23" grpId="0" animBg="1"/>
      <p:bldP spid="25" grpId="0" animBg="1"/>
      <p:bldP spid="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304800" y="1068388"/>
            <a:ext cx="2887663" cy="5113337"/>
          </a:xfrm>
          <a:prstGeom prst="rect">
            <a:avLst/>
          </a:prstGeom>
          <a:solidFill>
            <a:schemeClr val="bg1"/>
          </a:solidFill>
          <a:ln w="635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GB" altLang="en-US" sz="14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5630865" y="1032905"/>
            <a:ext cx="3008244" cy="5113337"/>
          </a:xfrm>
          <a:prstGeom prst="rect">
            <a:avLst/>
          </a:prstGeom>
          <a:solidFill>
            <a:schemeClr val="bg1"/>
          </a:solidFill>
          <a:ln w="635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GB" altLang="en-US" sz="14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173413" y="1325563"/>
            <a:ext cx="2438399" cy="4846637"/>
          </a:xfrm>
          <a:prstGeom prst="rect">
            <a:avLst/>
          </a:prstGeom>
          <a:solidFill>
            <a:srgbClr val="D8DDFE"/>
          </a:solidFill>
          <a:ln w="635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GB" altLang="en-US" sz="14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173412" y="982663"/>
            <a:ext cx="3046413" cy="393700"/>
          </a:xfrm>
          <a:prstGeom prst="rect">
            <a:avLst/>
          </a:prstGeom>
          <a:solidFill>
            <a:srgbClr val="3A0000"/>
          </a:solidFill>
          <a:ln>
            <a:noFill/>
          </a:ln>
          <a:effectLst/>
          <a:extLst/>
        </p:spPr>
        <p:txBody>
          <a:bodyPr wrap="squar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GB" altLang="en-US" sz="14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04800" y="982663"/>
            <a:ext cx="2895600" cy="392112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  <a:extLst/>
        </p:spPr>
        <p:txBody>
          <a:bodyPr wrap="squar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GB" altLang="en-US" sz="14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5638801" y="982663"/>
            <a:ext cx="3000308" cy="392112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  <a:extLst/>
        </p:spPr>
        <p:txBody>
          <a:bodyPr wrap="squar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GB" altLang="en-US" sz="14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831851" y="1028700"/>
            <a:ext cx="150812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5776264" y="1053016"/>
            <a:ext cx="295281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Consulting Process Outsourcing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916363" y="1033463"/>
            <a:ext cx="8699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</a:t>
            </a:r>
          </a:p>
        </p:txBody>
      </p:sp>
      <p:sp>
        <p:nvSpPr>
          <p:cNvPr id="14347" name="AutoShape 12"/>
          <p:cNvSpPr>
            <a:spLocks noChangeArrowheads="1"/>
          </p:cNvSpPr>
          <p:nvPr/>
        </p:nvSpPr>
        <p:spPr bwMode="auto">
          <a:xfrm>
            <a:off x="3442030" y="1915488"/>
            <a:ext cx="2027897" cy="533400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 w="38100" cmpd="dbl" algn="ctr">
            <a:solidFill>
              <a:schemeClr val="bg2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convex"/>
          </a:sp3d>
          <a:extLst/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SAP Application</a:t>
            </a:r>
          </a:p>
        </p:txBody>
      </p:sp>
      <p:sp>
        <p:nvSpPr>
          <p:cNvPr id="14348" name="AutoShape 14"/>
          <p:cNvSpPr>
            <a:spLocks noChangeArrowheads="1"/>
          </p:cNvSpPr>
          <p:nvPr/>
        </p:nvSpPr>
        <p:spPr bwMode="auto">
          <a:xfrm>
            <a:off x="3442029" y="2722565"/>
            <a:ext cx="2027897" cy="512425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 w="38100" cmpd="dbl" algn="ctr">
            <a:solidFill>
              <a:schemeClr val="bg2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convex"/>
          </a:sp3d>
          <a:extLst/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JAVA Portal Services</a:t>
            </a:r>
          </a:p>
        </p:txBody>
      </p:sp>
      <p:sp>
        <p:nvSpPr>
          <p:cNvPr id="14349" name="AutoShape 15"/>
          <p:cNvSpPr>
            <a:spLocks noChangeArrowheads="1"/>
          </p:cNvSpPr>
          <p:nvPr/>
        </p:nvSpPr>
        <p:spPr bwMode="auto">
          <a:xfrm>
            <a:off x="3442030" y="3541488"/>
            <a:ext cx="2027897" cy="473495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 w="38100" cmpd="dbl" algn="ctr">
            <a:solidFill>
              <a:schemeClr val="bg2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convex"/>
          </a:sp3d>
          <a:extLst/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.NET Portal Services</a:t>
            </a:r>
          </a:p>
        </p:txBody>
      </p:sp>
      <p:sp>
        <p:nvSpPr>
          <p:cNvPr id="14350" name="AutoShape 16"/>
          <p:cNvSpPr>
            <a:spLocks noChangeArrowheads="1"/>
          </p:cNvSpPr>
          <p:nvPr/>
        </p:nvSpPr>
        <p:spPr bwMode="auto">
          <a:xfrm>
            <a:off x="3442029" y="4342440"/>
            <a:ext cx="2027898" cy="520037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 w="38100" cmpd="dbl" algn="ctr">
            <a:solidFill>
              <a:schemeClr val="bg2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convex"/>
          </a:sp3d>
          <a:extLst/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PHP Portal Services</a:t>
            </a:r>
          </a:p>
        </p:txBody>
      </p:sp>
      <p:sp>
        <p:nvSpPr>
          <p:cNvPr id="14351" name="AutoShape 17"/>
          <p:cNvSpPr>
            <a:spLocks noChangeArrowheads="1"/>
          </p:cNvSpPr>
          <p:nvPr/>
        </p:nvSpPr>
        <p:spPr bwMode="auto">
          <a:xfrm>
            <a:off x="3351077" y="5183170"/>
            <a:ext cx="2209800" cy="512672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 w="38100" cmpd="dbl" algn="ctr">
            <a:solidFill>
              <a:schemeClr val="bg2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convex"/>
          </a:sp3d>
          <a:extLst/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Portal Content Management</a:t>
            </a:r>
          </a:p>
        </p:txBody>
      </p:sp>
      <p:grpSp>
        <p:nvGrpSpPr>
          <p:cNvPr id="14352" name="Group 19"/>
          <p:cNvGrpSpPr>
            <a:grpSpLocks/>
          </p:cNvGrpSpPr>
          <p:nvPr/>
        </p:nvGrpSpPr>
        <p:grpSpPr bwMode="auto">
          <a:xfrm>
            <a:off x="304800" y="6096000"/>
            <a:ext cx="7924800" cy="381000"/>
            <a:chOff x="336" y="3696"/>
            <a:chExt cx="4992" cy="288"/>
          </a:xfrm>
        </p:grpSpPr>
        <p:sp>
          <p:nvSpPr>
            <p:cNvPr id="14360" name="Oval 20"/>
            <p:cNvSpPr>
              <a:spLocks noChangeArrowheads="1"/>
            </p:cNvSpPr>
            <p:nvPr/>
          </p:nvSpPr>
          <p:spPr bwMode="auto">
            <a:xfrm>
              <a:off x="336" y="3696"/>
              <a:ext cx="288" cy="288"/>
            </a:xfrm>
            <a:prstGeom prst="ellipse">
              <a:avLst/>
            </a:prstGeom>
            <a:noFill/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GB" altLang="en-US"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4181" name="Oval 21"/>
            <p:cNvSpPr>
              <a:spLocks noChangeArrowheads="1"/>
            </p:cNvSpPr>
            <p:nvPr/>
          </p:nvSpPr>
          <p:spPr bwMode="auto">
            <a:xfrm>
              <a:off x="384" y="3744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36471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b="1"/>
            </a:p>
          </p:txBody>
        </p:sp>
        <p:sp>
          <p:nvSpPr>
            <p:cNvPr id="14362" name="Line 22"/>
            <p:cNvSpPr>
              <a:spLocks noChangeShapeType="1"/>
            </p:cNvSpPr>
            <p:nvPr/>
          </p:nvSpPr>
          <p:spPr bwMode="auto">
            <a:xfrm>
              <a:off x="624" y="3744"/>
              <a:ext cx="4704" cy="0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919" name="Rectangle 31"/>
          <p:cNvSpPr>
            <a:spLocks noGrp="1" noChangeArrowheads="1"/>
          </p:cNvSpPr>
          <p:nvPr>
            <p:ph type="title"/>
          </p:nvPr>
        </p:nvSpPr>
        <p:spPr>
          <a:xfrm>
            <a:off x="2497049" y="82551"/>
            <a:ext cx="8229600" cy="77946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altLang="en-US" dirty="0">
                <a:solidFill>
                  <a:srgbClr val="FF0000"/>
                </a:solidFill>
                <a:latin typeface="Britannic Bold" panose="020B0903060703020204" pitchFamily="34" charset="0"/>
                <a:cs typeface="David" panose="020E0502060401010101" pitchFamily="34" charset="-79"/>
              </a:rPr>
              <a:t>Service Portfolio</a:t>
            </a:r>
            <a:endParaRPr lang="en-GB" altLang="en-US" dirty="0">
              <a:solidFill>
                <a:srgbClr val="FF0000"/>
              </a:solidFill>
              <a:latin typeface="Britannic Bold" panose="020B0903060703020204" pitchFamily="34" charset="0"/>
              <a:cs typeface="David" panose="020E0502060401010101" pitchFamily="34" charset="-79"/>
            </a:endParaRPr>
          </a:p>
        </p:txBody>
      </p:sp>
      <p:sp>
        <p:nvSpPr>
          <p:cNvPr id="14354" name="AutoShape 12"/>
          <p:cNvSpPr>
            <a:spLocks noChangeArrowheads="1"/>
          </p:cNvSpPr>
          <p:nvPr/>
        </p:nvSpPr>
        <p:spPr bwMode="auto">
          <a:xfrm>
            <a:off x="519756" y="1943346"/>
            <a:ext cx="2209800" cy="533400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 w="38100" cmpd="dbl" algn="ctr">
            <a:solidFill>
              <a:schemeClr val="bg2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convex"/>
          </a:sp3d>
          <a:extLst/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ERP – SAP Application</a:t>
            </a:r>
          </a:p>
        </p:txBody>
      </p:sp>
      <p:sp>
        <p:nvSpPr>
          <p:cNvPr id="14355" name="AutoShape 12"/>
          <p:cNvSpPr>
            <a:spLocks noChangeArrowheads="1"/>
          </p:cNvSpPr>
          <p:nvPr/>
        </p:nvSpPr>
        <p:spPr bwMode="auto">
          <a:xfrm>
            <a:off x="6219826" y="2621822"/>
            <a:ext cx="2067936" cy="533400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 w="38100" cmpd="dbl" algn="ctr">
            <a:solidFill>
              <a:schemeClr val="bg2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convex"/>
          </a:sp3d>
          <a:extLst/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Call Service</a:t>
            </a:r>
          </a:p>
        </p:txBody>
      </p:sp>
      <p:sp>
        <p:nvSpPr>
          <p:cNvPr id="14356" name="AutoShape 12"/>
          <p:cNvSpPr>
            <a:spLocks noChangeArrowheads="1"/>
          </p:cNvSpPr>
          <p:nvPr/>
        </p:nvSpPr>
        <p:spPr bwMode="auto">
          <a:xfrm>
            <a:off x="6219826" y="3649982"/>
            <a:ext cx="2087562" cy="533400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 w="38100" cmpd="dbl" algn="ctr">
            <a:solidFill>
              <a:schemeClr val="bg2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convex"/>
          </a:sp3d>
          <a:extLst/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Issue Base Solution</a:t>
            </a:r>
          </a:p>
        </p:txBody>
      </p:sp>
      <p:sp>
        <p:nvSpPr>
          <p:cNvPr id="14357" name="AutoShape 12"/>
          <p:cNvSpPr>
            <a:spLocks noChangeArrowheads="1"/>
          </p:cNvSpPr>
          <p:nvPr/>
        </p:nvSpPr>
        <p:spPr bwMode="auto">
          <a:xfrm>
            <a:off x="533400" y="2796460"/>
            <a:ext cx="2209800" cy="533400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 w="38100" cmpd="dbl" algn="ctr">
            <a:solidFill>
              <a:schemeClr val="bg2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convex"/>
          </a:sp3d>
          <a:extLst/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Portal Services</a:t>
            </a:r>
          </a:p>
        </p:txBody>
      </p:sp>
      <p:sp>
        <p:nvSpPr>
          <p:cNvPr id="14358" name="AutoShape 12"/>
          <p:cNvSpPr>
            <a:spLocks noChangeArrowheads="1"/>
          </p:cNvSpPr>
          <p:nvPr/>
        </p:nvSpPr>
        <p:spPr bwMode="auto">
          <a:xfrm>
            <a:off x="486569" y="3681256"/>
            <a:ext cx="2209800" cy="533400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 w="38100" cmpd="dbl" algn="ctr">
            <a:solidFill>
              <a:schemeClr val="bg2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convex"/>
          </a:sp3d>
          <a:extLst/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Apps Development</a:t>
            </a:r>
          </a:p>
        </p:txBody>
      </p:sp>
      <p:sp>
        <p:nvSpPr>
          <p:cNvPr id="14359" name="AutoShape 12"/>
          <p:cNvSpPr>
            <a:spLocks noChangeArrowheads="1"/>
          </p:cNvSpPr>
          <p:nvPr/>
        </p:nvSpPr>
        <p:spPr bwMode="auto">
          <a:xfrm>
            <a:off x="504434" y="4545570"/>
            <a:ext cx="2209800" cy="533400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 w="38100" cmpd="dbl" algn="ctr">
            <a:solidFill>
              <a:schemeClr val="bg2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convex"/>
          </a:sp3d>
          <a:extLst/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 Service Intigration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180919" y="6400800"/>
            <a:ext cx="20345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Segoe UI Light" panose="020B0502040204020203" pitchFamily="34" charset="0"/>
              </a:rPr>
              <a:t>Espouse Technology Pvt. Ltd.</a:t>
            </a:r>
            <a:endParaRPr lang="en-US" sz="1200" b="1" dirty="0">
              <a:latin typeface="Segoe UI Light" panose="020B0502040204020203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190319" y="6629400"/>
            <a:ext cx="3182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05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We </a:t>
            </a:r>
            <a:r>
              <a:rPr lang="en-IN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support</a:t>
            </a:r>
            <a:r>
              <a:rPr lang="en-IN" sz="105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at every step of your business process. </a:t>
            </a:r>
            <a:endParaRPr lang="en-US" sz="105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9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3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nimBg="1"/>
      <p:bldP spid="14339" grpId="0" animBg="1"/>
      <p:bldP spid="14340" grpId="0" animBg="1"/>
      <p:bldP spid="14341" grpId="0" animBg="1"/>
      <p:bldP spid="14342" grpId="0" animBg="1"/>
      <p:bldP spid="14343" grpId="0" animBg="1"/>
      <p:bldP spid="14344" grpId="0"/>
      <p:bldP spid="14345" grpId="0"/>
      <p:bldP spid="14346" grpId="0"/>
      <p:bldP spid="14347" grpId="0" animBg="1"/>
      <p:bldP spid="14348" grpId="0" animBg="1"/>
      <p:bldP spid="14349" grpId="0" animBg="1"/>
      <p:bldP spid="14350" grpId="0" animBg="1"/>
      <p:bldP spid="14351" grpId="0" animBg="1"/>
      <p:bldP spid="37919" grpId="0"/>
      <p:bldP spid="14354" grpId="0" animBg="1"/>
      <p:bldP spid="14355" grpId="0" animBg="1"/>
      <p:bldP spid="14356" grpId="0" animBg="1"/>
      <p:bldP spid="14357" grpId="0" animBg="1"/>
      <p:bldP spid="14358" grpId="0" animBg="1"/>
      <p:bldP spid="14359" grpId="0" animBg="1"/>
      <p:bldP spid="27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46050" y="1058863"/>
            <a:ext cx="3046413" cy="5113337"/>
          </a:xfrm>
          <a:prstGeom prst="rect">
            <a:avLst/>
          </a:prstGeom>
          <a:solidFill>
            <a:schemeClr val="bg1"/>
          </a:solidFill>
          <a:ln w="635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GB" altLang="en-US" sz="14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5638800" y="1066800"/>
            <a:ext cx="3279775" cy="5113337"/>
          </a:xfrm>
          <a:prstGeom prst="rect">
            <a:avLst/>
          </a:prstGeom>
          <a:solidFill>
            <a:schemeClr val="bg1"/>
          </a:solidFill>
          <a:ln w="635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GB" altLang="en-US" sz="14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148013" y="1219200"/>
            <a:ext cx="2493962" cy="4949825"/>
          </a:xfrm>
          <a:prstGeom prst="rect">
            <a:avLst/>
          </a:prstGeom>
          <a:solidFill>
            <a:srgbClr val="D8DDFE"/>
          </a:solidFill>
          <a:ln w="635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GB" altLang="en-US" sz="14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173413" y="982663"/>
            <a:ext cx="2493962" cy="393700"/>
          </a:xfrm>
          <a:prstGeom prst="rect">
            <a:avLst/>
          </a:prstGeom>
          <a:solidFill>
            <a:srgbClr val="3A0000"/>
          </a:solidFill>
          <a:ln>
            <a:noFill/>
          </a:ln>
          <a:effectLst/>
          <a:extLst/>
        </p:spPr>
        <p:txBody>
          <a:bodyPr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GB" altLang="en-US" sz="14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146050" y="982663"/>
            <a:ext cx="3054350" cy="392112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  <a:extLst/>
        </p:spPr>
        <p:txBody>
          <a:bodyPr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GB" altLang="en-US" sz="14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5638800" y="982663"/>
            <a:ext cx="3279775" cy="392112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  <a:extLst/>
        </p:spPr>
        <p:txBody>
          <a:bodyPr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GB" altLang="en-US" sz="14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711200" y="1017588"/>
            <a:ext cx="150812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6461125" y="1055688"/>
            <a:ext cx="1919288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Testing and Training</a:t>
            </a: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3916363" y="1033463"/>
            <a:ext cx="8699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</a:t>
            </a:r>
          </a:p>
        </p:txBody>
      </p:sp>
      <p:sp>
        <p:nvSpPr>
          <p:cNvPr id="16395" name="AutoShape 12"/>
          <p:cNvSpPr>
            <a:spLocks noChangeArrowheads="1"/>
          </p:cNvSpPr>
          <p:nvPr/>
        </p:nvSpPr>
        <p:spPr bwMode="auto">
          <a:xfrm>
            <a:off x="3316288" y="1689893"/>
            <a:ext cx="2184400" cy="446089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 w="38100" cmpd="dbl" algn="ctr">
            <a:solidFill>
              <a:schemeClr val="bg2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convex"/>
          </a:sp3d>
          <a:extLst/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SAP ECC and 4.7</a:t>
            </a:r>
          </a:p>
        </p:txBody>
      </p:sp>
      <p:sp>
        <p:nvSpPr>
          <p:cNvPr id="16396" name="AutoShape 14"/>
          <p:cNvSpPr>
            <a:spLocks noChangeArrowheads="1"/>
          </p:cNvSpPr>
          <p:nvPr/>
        </p:nvSpPr>
        <p:spPr bwMode="auto">
          <a:xfrm>
            <a:off x="3330575" y="2390776"/>
            <a:ext cx="2209800" cy="475456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 w="38100" cmpd="dbl" algn="ctr">
            <a:solidFill>
              <a:schemeClr val="bg2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convex"/>
          </a:sp3d>
          <a:extLst/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Call Service</a:t>
            </a:r>
          </a:p>
        </p:txBody>
      </p:sp>
      <p:sp>
        <p:nvSpPr>
          <p:cNvPr id="16397" name="AutoShape 15"/>
          <p:cNvSpPr>
            <a:spLocks noChangeArrowheads="1"/>
          </p:cNvSpPr>
          <p:nvPr/>
        </p:nvSpPr>
        <p:spPr bwMode="auto">
          <a:xfrm>
            <a:off x="3330574" y="3235325"/>
            <a:ext cx="2170113" cy="396875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 w="38100" cmpd="dbl" algn="ctr">
            <a:solidFill>
              <a:schemeClr val="bg2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convex"/>
          </a:sp3d>
          <a:extLst/>
        </p:spPr>
        <p:txBody>
          <a:bodyPr wrap="none" tIns="640080" rIns="91440" bIns="182880" anchor="b"/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Issue Base Solution</a:t>
            </a:r>
          </a:p>
          <a:p>
            <a:pPr algn="ctr" eaLnBrk="1" hangingPunct="1">
              <a:lnSpc>
                <a:spcPct val="90000"/>
              </a:lnSpc>
            </a:pPr>
            <a:endParaRPr lang="en-US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8" name="AutoShape 16"/>
          <p:cNvSpPr>
            <a:spLocks noChangeArrowheads="1"/>
          </p:cNvSpPr>
          <p:nvPr/>
        </p:nvSpPr>
        <p:spPr bwMode="auto">
          <a:xfrm>
            <a:off x="3305175" y="3925664"/>
            <a:ext cx="2209800" cy="416149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 w="38100" cmpd="dbl" algn="ctr">
            <a:solidFill>
              <a:schemeClr val="bg2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convex"/>
          </a:sp3d>
          <a:extLst/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RICEFW Development</a:t>
            </a:r>
          </a:p>
        </p:txBody>
      </p:sp>
      <p:sp>
        <p:nvSpPr>
          <p:cNvPr id="16399" name="AutoShape 17"/>
          <p:cNvSpPr>
            <a:spLocks noChangeArrowheads="1"/>
          </p:cNvSpPr>
          <p:nvPr/>
        </p:nvSpPr>
        <p:spPr bwMode="auto">
          <a:xfrm>
            <a:off x="3316288" y="4696619"/>
            <a:ext cx="2209800" cy="444500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 w="38100" cmpd="dbl" algn="ctr">
            <a:solidFill>
              <a:schemeClr val="bg2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convex"/>
          </a:sp3d>
          <a:extLst/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SAP Security</a:t>
            </a:r>
          </a:p>
        </p:txBody>
      </p:sp>
      <p:grpSp>
        <p:nvGrpSpPr>
          <p:cNvPr id="16400" name="Group 19"/>
          <p:cNvGrpSpPr>
            <a:grpSpLocks/>
          </p:cNvGrpSpPr>
          <p:nvPr/>
        </p:nvGrpSpPr>
        <p:grpSpPr bwMode="auto">
          <a:xfrm>
            <a:off x="304800" y="6096000"/>
            <a:ext cx="7924800" cy="381000"/>
            <a:chOff x="336" y="3696"/>
            <a:chExt cx="4992" cy="288"/>
          </a:xfrm>
        </p:grpSpPr>
        <p:sp>
          <p:nvSpPr>
            <p:cNvPr id="16414" name="Oval 20"/>
            <p:cNvSpPr>
              <a:spLocks noChangeArrowheads="1"/>
            </p:cNvSpPr>
            <p:nvPr/>
          </p:nvSpPr>
          <p:spPr bwMode="auto">
            <a:xfrm>
              <a:off x="336" y="3696"/>
              <a:ext cx="288" cy="288"/>
            </a:xfrm>
            <a:prstGeom prst="ellipse">
              <a:avLst/>
            </a:prstGeom>
            <a:noFill/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GB" altLang="en-US"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4181" name="Oval 21"/>
            <p:cNvSpPr>
              <a:spLocks noChangeArrowheads="1"/>
            </p:cNvSpPr>
            <p:nvPr/>
          </p:nvSpPr>
          <p:spPr bwMode="auto">
            <a:xfrm>
              <a:off x="384" y="3744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36471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b="1"/>
            </a:p>
          </p:txBody>
        </p:sp>
        <p:sp>
          <p:nvSpPr>
            <p:cNvPr id="16416" name="Line 22"/>
            <p:cNvSpPr>
              <a:spLocks noChangeShapeType="1"/>
            </p:cNvSpPr>
            <p:nvPr/>
          </p:nvSpPr>
          <p:spPr bwMode="auto">
            <a:xfrm>
              <a:off x="624" y="3744"/>
              <a:ext cx="4704" cy="0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919" name="Rectangle 31"/>
          <p:cNvSpPr>
            <a:spLocks noGrp="1" noChangeArrowheads="1"/>
          </p:cNvSpPr>
          <p:nvPr>
            <p:ph type="title"/>
          </p:nvPr>
        </p:nvSpPr>
        <p:spPr>
          <a:xfrm>
            <a:off x="2190348" y="92870"/>
            <a:ext cx="8229600" cy="77946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altLang="en-US" dirty="0">
                <a:solidFill>
                  <a:srgbClr val="FF0000"/>
                </a:solidFill>
                <a:latin typeface="Britannic Bold" panose="020B0903060703020204" pitchFamily="34" charset="0"/>
                <a:cs typeface="David" panose="020E0502060401010101" pitchFamily="34" charset="-79"/>
              </a:rPr>
              <a:t>ERP – SAP Portfolio</a:t>
            </a:r>
            <a:endParaRPr lang="en-GB" altLang="en-US" dirty="0">
              <a:solidFill>
                <a:srgbClr val="FF0000"/>
              </a:solidFill>
              <a:latin typeface="Britannic Bold" panose="020B0903060703020204" pitchFamily="34" charset="0"/>
              <a:cs typeface="David" panose="020E0502060401010101" pitchFamily="34" charset="-79"/>
            </a:endParaRPr>
          </a:p>
        </p:txBody>
      </p:sp>
      <p:sp>
        <p:nvSpPr>
          <p:cNvPr id="16402" name="AutoShape 12"/>
          <p:cNvSpPr>
            <a:spLocks noChangeArrowheads="1"/>
          </p:cNvSpPr>
          <p:nvPr/>
        </p:nvSpPr>
        <p:spPr bwMode="auto">
          <a:xfrm>
            <a:off x="369888" y="1608138"/>
            <a:ext cx="2209800" cy="533400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 w="38100" cmpd="dbl" algn="ctr">
            <a:solidFill>
              <a:schemeClr val="bg2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convex"/>
          </a:sp3d>
          <a:extLst/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Blue Print Design 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Realization </a:t>
            </a:r>
          </a:p>
        </p:txBody>
      </p:sp>
      <p:sp>
        <p:nvSpPr>
          <p:cNvPr id="16403" name="AutoShape 12"/>
          <p:cNvSpPr>
            <a:spLocks noChangeArrowheads="1"/>
          </p:cNvSpPr>
          <p:nvPr/>
        </p:nvSpPr>
        <p:spPr bwMode="auto">
          <a:xfrm>
            <a:off x="6067425" y="1579563"/>
            <a:ext cx="2209800" cy="533400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 w="38100" cmpd="dbl" algn="ctr">
            <a:solidFill>
              <a:schemeClr val="bg2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convex"/>
          </a:sp3d>
          <a:extLst/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 Scenario 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Validation</a:t>
            </a:r>
          </a:p>
        </p:txBody>
      </p:sp>
      <p:sp>
        <p:nvSpPr>
          <p:cNvPr id="16404" name="AutoShape 12"/>
          <p:cNvSpPr>
            <a:spLocks noChangeArrowheads="1"/>
          </p:cNvSpPr>
          <p:nvPr/>
        </p:nvSpPr>
        <p:spPr bwMode="auto">
          <a:xfrm>
            <a:off x="6067425" y="2251075"/>
            <a:ext cx="2209800" cy="533400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 w="38100" cmpd="dbl" algn="ctr">
            <a:solidFill>
              <a:schemeClr val="bg2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convex"/>
          </a:sp3d>
          <a:extLst/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 Script Preparation</a:t>
            </a:r>
          </a:p>
        </p:txBody>
      </p:sp>
      <p:sp>
        <p:nvSpPr>
          <p:cNvPr id="16405" name="AutoShape 12"/>
          <p:cNvSpPr>
            <a:spLocks noChangeArrowheads="1"/>
          </p:cNvSpPr>
          <p:nvPr/>
        </p:nvSpPr>
        <p:spPr bwMode="auto">
          <a:xfrm>
            <a:off x="360363" y="4876399"/>
            <a:ext cx="2209800" cy="533400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 w="38100" cmpd="dbl" algn="ctr">
            <a:solidFill>
              <a:schemeClr val="bg2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convex"/>
          </a:sp3d>
          <a:extLst/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Portal Integration</a:t>
            </a:r>
          </a:p>
        </p:txBody>
      </p:sp>
      <p:sp>
        <p:nvSpPr>
          <p:cNvPr id="16406" name="AutoShape 12"/>
          <p:cNvSpPr>
            <a:spLocks noChangeArrowheads="1"/>
          </p:cNvSpPr>
          <p:nvPr/>
        </p:nvSpPr>
        <p:spPr bwMode="auto">
          <a:xfrm>
            <a:off x="360363" y="2288293"/>
            <a:ext cx="2209800" cy="533400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 w="38100" cmpd="dbl" algn="ctr">
            <a:solidFill>
              <a:schemeClr val="bg2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convex"/>
          </a:sp3d>
          <a:extLst/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 Specification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Design</a:t>
            </a:r>
          </a:p>
        </p:txBody>
      </p:sp>
      <p:sp>
        <p:nvSpPr>
          <p:cNvPr id="16407" name="AutoShape 12"/>
          <p:cNvSpPr>
            <a:spLocks noChangeArrowheads="1"/>
          </p:cNvSpPr>
          <p:nvPr/>
        </p:nvSpPr>
        <p:spPr bwMode="auto">
          <a:xfrm>
            <a:off x="387350" y="2930917"/>
            <a:ext cx="2209800" cy="533400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 w="38100" cmpd="dbl" algn="ctr">
            <a:solidFill>
              <a:schemeClr val="bg2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convex"/>
          </a:sp3d>
          <a:extLst/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 to End Testing</a:t>
            </a:r>
          </a:p>
        </p:txBody>
      </p:sp>
      <p:sp>
        <p:nvSpPr>
          <p:cNvPr id="16408" name="AutoShape 12"/>
          <p:cNvSpPr>
            <a:spLocks noChangeArrowheads="1"/>
          </p:cNvSpPr>
          <p:nvPr/>
        </p:nvSpPr>
        <p:spPr bwMode="auto">
          <a:xfrm>
            <a:off x="387350" y="3576637"/>
            <a:ext cx="2209800" cy="533400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 w="38100" cmpd="dbl" algn="ctr">
            <a:solidFill>
              <a:schemeClr val="bg2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convex"/>
          </a:sp3d>
          <a:extLst/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Country India Version (CIN)</a:t>
            </a:r>
          </a:p>
        </p:txBody>
      </p:sp>
      <p:sp>
        <p:nvSpPr>
          <p:cNvPr id="16409" name="AutoShape 12"/>
          <p:cNvSpPr>
            <a:spLocks noChangeArrowheads="1"/>
          </p:cNvSpPr>
          <p:nvPr/>
        </p:nvSpPr>
        <p:spPr bwMode="auto">
          <a:xfrm>
            <a:off x="360363" y="4217988"/>
            <a:ext cx="2209800" cy="533400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 w="38100" cmpd="dbl" algn="ctr">
            <a:solidFill>
              <a:schemeClr val="bg2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convex"/>
          </a:sp3d>
          <a:extLst/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Electronic Bank Statement</a:t>
            </a:r>
          </a:p>
        </p:txBody>
      </p:sp>
      <p:sp>
        <p:nvSpPr>
          <p:cNvPr id="16410" name="AutoShape 12"/>
          <p:cNvSpPr>
            <a:spLocks noChangeArrowheads="1"/>
          </p:cNvSpPr>
          <p:nvPr/>
        </p:nvSpPr>
        <p:spPr bwMode="auto">
          <a:xfrm>
            <a:off x="6067425" y="2936875"/>
            <a:ext cx="2209800" cy="533400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 w="38100" cmpd="dbl" algn="ctr">
            <a:solidFill>
              <a:schemeClr val="bg2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convex"/>
          </a:sp3d>
          <a:extLst/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 Script Execution</a:t>
            </a:r>
          </a:p>
        </p:txBody>
      </p:sp>
      <p:sp>
        <p:nvSpPr>
          <p:cNvPr id="16411" name="AutoShape 12"/>
          <p:cNvSpPr>
            <a:spLocks noChangeArrowheads="1"/>
          </p:cNvSpPr>
          <p:nvPr/>
        </p:nvSpPr>
        <p:spPr bwMode="auto">
          <a:xfrm>
            <a:off x="6084888" y="3632200"/>
            <a:ext cx="2209800" cy="533400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 w="38100" cmpd="dbl" algn="ctr">
            <a:solidFill>
              <a:schemeClr val="bg2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convex"/>
          </a:sp3d>
          <a:extLst/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Training Document 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Preparation</a:t>
            </a:r>
          </a:p>
        </p:txBody>
      </p:sp>
      <p:sp>
        <p:nvSpPr>
          <p:cNvPr id="16412" name="AutoShape 12"/>
          <p:cNvSpPr>
            <a:spLocks noChangeArrowheads="1"/>
          </p:cNvSpPr>
          <p:nvPr/>
        </p:nvSpPr>
        <p:spPr bwMode="auto">
          <a:xfrm>
            <a:off x="6084888" y="4341813"/>
            <a:ext cx="2209800" cy="533400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 w="38100" cmpd="dbl" algn="ctr">
            <a:solidFill>
              <a:schemeClr val="bg2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convex"/>
          </a:sp3d>
          <a:extLst/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 User Training</a:t>
            </a:r>
          </a:p>
        </p:txBody>
      </p:sp>
      <p:sp>
        <p:nvSpPr>
          <p:cNvPr id="16413" name="AutoShape 12"/>
          <p:cNvSpPr>
            <a:spLocks noChangeArrowheads="1"/>
          </p:cNvSpPr>
          <p:nvPr/>
        </p:nvSpPr>
        <p:spPr bwMode="auto">
          <a:xfrm>
            <a:off x="387350" y="5541963"/>
            <a:ext cx="2209800" cy="533400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 w="38100" cmpd="dbl" algn="ctr">
            <a:solidFill>
              <a:schemeClr val="bg2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convex"/>
          </a:sp3d>
          <a:extLst/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SAP System Installation 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Management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180919" y="6400800"/>
            <a:ext cx="2034531" cy="276999"/>
          </a:xfrm>
          <a:prstGeom prst="rect">
            <a:avLst/>
          </a:prstGeom>
          <a:solidFill>
            <a:srgbClr val="0070C0"/>
          </a:solidFill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Segoe UI Light" panose="020B0502040204020203" pitchFamily="34" charset="0"/>
              </a:rPr>
              <a:t>Espouse Technology Pvt. Ltd.</a:t>
            </a:r>
            <a:endParaRPr lang="en-US" sz="1200" b="1" dirty="0">
              <a:latin typeface="Segoe UI Light" panose="020B0502040204020203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190319" y="6629400"/>
            <a:ext cx="3182281" cy="261610"/>
          </a:xfrm>
          <a:prstGeom prst="rect">
            <a:avLst/>
          </a:prstGeom>
          <a:solidFill>
            <a:srgbClr val="0070C0"/>
          </a:solidFill>
        </p:spPr>
        <p:txBody>
          <a:bodyPr wrap="none" rtlCol="0">
            <a:spAutoFit/>
          </a:bodyPr>
          <a:lstStyle/>
          <a:p>
            <a:r>
              <a:rPr lang="en-IN" sz="105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We </a:t>
            </a:r>
            <a:r>
              <a:rPr lang="en-IN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support</a:t>
            </a:r>
            <a:r>
              <a:rPr lang="en-IN" sz="105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at every step of your business process. </a:t>
            </a:r>
            <a:endParaRPr lang="en-US" sz="105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9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6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64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64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/>
      <p:bldP spid="16387" grpId="0" animBg="1"/>
      <p:bldP spid="16388" grpId="0" animBg="1"/>
      <p:bldP spid="16389" grpId="0" animBg="1"/>
      <p:bldP spid="16390" grpId="0" animBg="1"/>
      <p:bldP spid="16391" grpId="0" animBg="1"/>
      <p:bldP spid="16392" grpId="0"/>
      <p:bldP spid="16393" grpId="0"/>
      <p:bldP spid="16394" grpId="0"/>
      <p:bldP spid="16395" grpId="0" animBg="1"/>
      <p:bldP spid="16396" grpId="0" animBg="1"/>
      <p:bldP spid="16397" grpId="0" animBg="1"/>
      <p:bldP spid="16398" grpId="0" animBg="1"/>
      <p:bldP spid="16399" grpId="0" animBg="1"/>
      <p:bldP spid="37919" grpId="0"/>
      <p:bldP spid="16402" grpId="0" animBg="1"/>
      <p:bldP spid="16403" grpId="0" animBg="1"/>
      <p:bldP spid="16404" grpId="0" animBg="1"/>
      <p:bldP spid="16405" grpId="0" animBg="1"/>
      <p:bldP spid="16406" grpId="0" animBg="1"/>
      <p:bldP spid="16407" grpId="0" animBg="1"/>
      <p:bldP spid="16408" grpId="0" animBg="1"/>
      <p:bldP spid="16409" grpId="0" animBg="1"/>
      <p:bldP spid="16410" grpId="0" animBg="1"/>
      <p:bldP spid="16411" grpId="0" animBg="1"/>
      <p:bldP spid="16412" grpId="0" animBg="1"/>
      <p:bldP spid="16413" grpId="0" animBg="1"/>
      <p:bldP spid="33" grpId="0" animBg="1"/>
      <p:bldP spid="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19" name="Rectangle 31"/>
          <p:cNvSpPr>
            <a:spLocks noGrp="1" noChangeArrowheads="1"/>
          </p:cNvSpPr>
          <p:nvPr>
            <p:ph type="title"/>
          </p:nvPr>
        </p:nvSpPr>
        <p:spPr>
          <a:xfrm>
            <a:off x="2209800" y="-12879"/>
            <a:ext cx="4648200" cy="77946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en-US" altLang="en-US" dirty="0" smtClean="0">
                <a:solidFill>
                  <a:srgbClr val="FF0000"/>
                </a:solidFill>
                <a:latin typeface="Britannic Bold" panose="020B0903060703020204" pitchFamily="34" charset="0"/>
                <a:cs typeface="David" panose="020E0502060401010101" pitchFamily="34" charset="-79"/>
              </a:rPr>
              <a:t>Espouse SAP </a:t>
            </a:r>
            <a:r>
              <a:rPr lang="en-US" altLang="en-US" dirty="0">
                <a:solidFill>
                  <a:srgbClr val="FF0000"/>
                </a:solidFill>
                <a:latin typeface="Britannic Bold" panose="020B0903060703020204" pitchFamily="34" charset="0"/>
                <a:cs typeface="David" panose="020E0502060401010101" pitchFamily="34" charset="-79"/>
              </a:rPr>
              <a:t>Expertise</a:t>
            </a:r>
            <a:endParaRPr lang="en-GB" altLang="en-US" dirty="0">
              <a:solidFill>
                <a:srgbClr val="FF0000"/>
              </a:solidFill>
              <a:latin typeface="Britannic Bold" panose="020B0903060703020204" pitchFamily="34" charset="0"/>
              <a:cs typeface="David" panose="020E0502060401010101" pitchFamily="34" charset="-79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62800" y="6400800"/>
            <a:ext cx="20345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Segoe UI Light" panose="020B0502040204020203" pitchFamily="34" charset="0"/>
              </a:rPr>
              <a:t>Espouse Technology Pvt. Ltd.</a:t>
            </a:r>
            <a:endParaRPr lang="en-US" sz="1200" b="1" dirty="0">
              <a:latin typeface="Segoe UI Light" panose="020B0502040204020203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72200" y="6629400"/>
            <a:ext cx="3182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05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We </a:t>
            </a:r>
            <a:r>
              <a:rPr lang="en-IN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support</a:t>
            </a:r>
            <a:r>
              <a:rPr lang="en-IN" sz="105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at every step of your business process. </a:t>
            </a:r>
            <a:endParaRPr lang="en-US" sz="105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Oval 21"/>
          <p:cNvSpPr>
            <a:spLocks noChangeArrowheads="1"/>
          </p:cNvSpPr>
          <p:nvPr/>
        </p:nvSpPr>
        <p:spPr bwMode="auto">
          <a:xfrm>
            <a:off x="381000" y="6232459"/>
            <a:ext cx="304800" cy="2540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tint val="36471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1"/>
          </a:p>
        </p:txBody>
      </p:sp>
      <p:sp>
        <p:nvSpPr>
          <p:cNvPr id="12" name="Oval 20"/>
          <p:cNvSpPr>
            <a:spLocks noChangeArrowheads="1"/>
          </p:cNvSpPr>
          <p:nvPr/>
        </p:nvSpPr>
        <p:spPr bwMode="auto">
          <a:xfrm>
            <a:off x="304800" y="6195980"/>
            <a:ext cx="457200" cy="381000"/>
          </a:xfrm>
          <a:prstGeom prst="ellipse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GB" altLang="en-US" sz="14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25758" y="249920"/>
            <a:ext cx="8255358" cy="7555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Financial 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Accounting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New GL, AP, AR, Fixed Assets, Bank Accounting, Bank Reconciliation, Payment Medium, Withholding Tax, Input / Output Tax, etc.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Controlling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Cost Centre Accounting, Profit Centre Accounting, COPA, Product Costing, Internal Order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Project System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Overhead Project, Capital Project and Customer Project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Production 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Planning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Make to Order, Make to Stock, Repetitive Manufacturing, Batch Management, Serial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Number Management, Capacity planning and Shop Floor control.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Sales and Distribution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Sales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order, Scheduling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Agreement, Export and Deemed Export, Domestic Sales, Pricing and Taxation Conditions, etc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CIN (Country India Version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Withholding tax, Input and output tax, Excise Duty, Service tax, Custom duty, CENVAT Utilization and Tax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Reporting</a:t>
            </a:r>
          </a:p>
          <a:p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BASIS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System sizing and Installation, DR System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Design, System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Up gradation, System Performance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during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Migration of System from On Premise to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Cloud Service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Automation Solution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Manager, HANA</a:t>
            </a:r>
          </a:p>
          <a:p>
            <a:endParaRPr lang="en-U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ABAP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Reports, Interfaces, Enhancement,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Workflow, Enterprise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Portal Solution/Portal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Integration. Web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Dynapro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Web Services, SRM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and CRM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Technical, HR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ABAP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endParaRPr lang="en-US" sz="9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5650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9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19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19" name="Rectangle 31"/>
          <p:cNvSpPr>
            <a:spLocks noGrp="1" noChangeArrowheads="1"/>
          </p:cNvSpPr>
          <p:nvPr>
            <p:ph type="title"/>
          </p:nvPr>
        </p:nvSpPr>
        <p:spPr>
          <a:xfrm>
            <a:off x="2738698" y="-152400"/>
            <a:ext cx="3487791" cy="77946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altLang="en-US" dirty="0">
                <a:solidFill>
                  <a:srgbClr val="FF0000"/>
                </a:solidFill>
                <a:latin typeface="Britannic Bold" panose="020B0903060703020204" pitchFamily="34" charset="0"/>
                <a:cs typeface="David" panose="020E0502060401010101" pitchFamily="34" charset="-79"/>
              </a:rPr>
              <a:t>Our Innovation</a:t>
            </a:r>
            <a:endParaRPr lang="en-GB" altLang="en-US" dirty="0">
              <a:solidFill>
                <a:srgbClr val="FF0000"/>
              </a:solidFill>
              <a:latin typeface="Britannic Bold" panose="020B0903060703020204" pitchFamily="34" charset="0"/>
              <a:cs typeface="David" panose="020E0502060401010101" pitchFamily="34" charset="-79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62800" y="6400800"/>
            <a:ext cx="20345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Segoe UI Light" panose="020B0502040204020203" pitchFamily="34" charset="0"/>
              </a:rPr>
              <a:t>Espouse Technology Pvt. Ltd.</a:t>
            </a:r>
            <a:endParaRPr lang="en-US" sz="1200" b="1" dirty="0">
              <a:latin typeface="Segoe UI Light" panose="020B0502040204020203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72200" y="6629400"/>
            <a:ext cx="3182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05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We </a:t>
            </a:r>
            <a:r>
              <a:rPr lang="en-IN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support</a:t>
            </a:r>
            <a:r>
              <a:rPr lang="en-IN" sz="105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at every step of your business process. </a:t>
            </a:r>
            <a:endParaRPr lang="en-US" sz="105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Oval 21"/>
          <p:cNvSpPr>
            <a:spLocks noChangeArrowheads="1"/>
          </p:cNvSpPr>
          <p:nvPr/>
        </p:nvSpPr>
        <p:spPr bwMode="auto">
          <a:xfrm>
            <a:off x="381000" y="6232459"/>
            <a:ext cx="304800" cy="2540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tint val="36471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1"/>
          </a:p>
        </p:txBody>
      </p:sp>
      <p:sp>
        <p:nvSpPr>
          <p:cNvPr id="12" name="Oval 20"/>
          <p:cNvSpPr>
            <a:spLocks noChangeArrowheads="1"/>
          </p:cNvSpPr>
          <p:nvPr/>
        </p:nvSpPr>
        <p:spPr bwMode="auto">
          <a:xfrm>
            <a:off x="304800" y="6195980"/>
            <a:ext cx="457200" cy="381000"/>
          </a:xfrm>
          <a:prstGeom prst="ellipse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GB" altLang="en-US" sz="14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0" y="448376"/>
            <a:ext cx="6858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Supplier Portal for the PR-PO Process and integration to SAP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endParaRPr lang="en-US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13952" y="1138281"/>
            <a:ext cx="466215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×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Lack of collaboration with the vendors </a:t>
            </a:r>
          </a:p>
          <a:p>
            <a:pPr marL="285750" indent="-285750">
              <a:buFont typeface="Arial" panose="020B0604020202020204" pitchFamily="34" charset="0"/>
              <a:buChar char="×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Lack of visibility on vendor material in transit</a:t>
            </a:r>
          </a:p>
          <a:p>
            <a:pPr marL="285750" indent="-285750">
              <a:buFont typeface="Arial" panose="020B0604020202020204" pitchFamily="34" charset="0"/>
              <a:buChar char="×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Lot of unproductive time spent on follow up activities </a:t>
            </a:r>
          </a:p>
          <a:p>
            <a:pPr marL="285750" indent="-285750">
              <a:buFont typeface="Arial" panose="020B0604020202020204" pitchFamily="34" charset="0"/>
              <a:buChar char="×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Ineffective response to changes in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market.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×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Inability to align plan, supply schedules accordingly</a:t>
            </a:r>
          </a:p>
          <a:p>
            <a:pPr marL="285750" indent="-285750">
              <a:buFont typeface="Arial" panose="020B0604020202020204" pitchFamily="34" charset="0"/>
              <a:buChar char="×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Dealing with incorrect deliveries from vendors</a:t>
            </a:r>
          </a:p>
          <a:p>
            <a:pPr marL="285750" indent="-285750">
              <a:buFont typeface="Arial" panose="020B0604020202020204" pitchFamily="34" charset="0"/>
              <a:buChar char="×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Time Consuming Supplier Transaction Reconciliation</a:t>
            </a:r>
          </a:p>
        </p:txBody>
      </p:sp>
      <p:sp>
        <p:nvSpPr>
          <p:cNvPr id="10" name="Rectangle 31"/>
          <p:cNvSpPr txBox="1">
            <a:spLocks noChangeArrowheads="1"/>
          </p:cNvSpPr>
          <p:nvPr/>
        </p:nvSpPr>
        <p:spPr>
          <a:xfrm>
            <a:off x="-145428" y="794988"/>
            <a:ext cx="3048000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18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lvl="1" indent="-457200" eaLnBrk="1" hangingPunct="1">
              <a:buFont typeface="Arial" panose="020B0604020202020204" pitchFamily="34" charset="0"/>
              <a:buChar char="•"/>
              <a:defRPr sz="14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r>
              <a:rPr lang="en-US" altLang="en-US" dirty="0">
                <a:latin typeface="Arial Black" panose="020B0A04020102020204" pitchFamily="34" charset="0"/>
              </a:rPr>
              <a:t>Business </a:t>
            </a:r>
            <a:r>
              <a:rPr lang="en-US" altLang="en-US" u="sng" dirty="0">
                <a:solidFill>
                  <a:srgbClr val="FF0000"/>
                </a:solidFill>
                <a:latin typeface="Arial Black" panose="020B0A04020102020204" pitchFamily="34" charset="0"/>
                <a:ea typeface="+mj-ea"/>
              </a:rPr>
              <a:t>Challenges </a:t>
            </a:r>
            <a:endParaRPr lang="en-GB" altLang="en-US" u="sng" dirty="0">
              <a:solidFill>
                <a:srgbClr val="FF0000"/>
              </a:solidFill>
              <a:latin typeface="Arial Black" panose="020B0A04020102020204" pitchFamily="34" charset="0"/>
              <a:ea typeface="+mj-e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3476302"/>
            <a:ext cx="4951927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Maintain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Master Data Similar to SAP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Create and Publish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RFQ, Supplier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Quotation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Creation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of PO and pushing to SAP for the PO Creation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Real time Status of the PO, Delivery and Payment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Easy Supplier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Reconciliation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Supplier Evaluation</a:t>
            </a:r>
          </a:p>
          <a:p>
            <a:pPr marL="285750" indent="-285750">
              <a:buFont typeface="Wingdings" panose="05000000000000000000" pitchFamily="2" charset="2"/>
              <a:buChar char="v"/>
              <a:defRPr/>
            </a:pPr>
            <a:r>
              <a:rPr lang="en-US" alt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Provides </a:t>
            </a:r>
            <a:r>
              <a:rPr lang="en-U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updates on the procurement cycle</a:t>
            </a:r>
          </a:p>
          <a:p>
            <a:pPr marL="285750" indent="-285750">
              <a:buFont typeface="Wingdings" panose="05000000000000000000" pitchFamily="2" charset="2"/>
              <a:buChar char="v"/>
              <a:defRPr/>
            </a:pPr>
            <a:r>
              <a:rPr lang="en-U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Provides Reports with latest data e.g. Material in Transit</a:t>
            </a:r>
          </a:p>
          <a:p>
            <a:pPr marL="285750" indent="-285750">
              <a:buFont typeface="Wingdings" panose="05000000000000000000" pitchFamily="2" charset="2"/>
              <a:buChar char="v"/>
              <a:defRPr/>
            </a:pPr>
            <a:r>
              <a:rPr lang="en-U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Secure and authorized information dissemination </a:t>
            </a:r>
          </a:p>
          <a:p>
            <a:pPr marL="285750" indent="-285750">
              <a:buFont typeface="Wingdings" panose="05000000000000000000" pitchFamily="2" charset="2"/>
              <a:buChar char="v"/>
              <a:defRPr/>
            </a:pPr>
            <a:r>
              <a:rPr lang="en-U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Effective and easy communication medium for supplier</a:t>
            </a:r>
          </a:p>
          <a:p>
            <a:pPr marL="285750" indent="-285750">
              <a:buFont typeface="Wingdings" panose="05000000000000000000" pitchFamily="2" charset="2"/>
              <a:buChar char="v"/>
              <a:defRPr/>
            </a:pPr>
            <a:r>
              <a:rPr lang="en-U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Supplier Network Collaboration Platform </a:t>
            </a:r>
          </a:p>
          <a:p>
            <a:pPr marL="285750" indent="-285750">
              <a:buFont typeface="Wingdings" panose="05000000000000000000" pitchFamily="2" charset="2"/>
              <a:buChar char="v"/>
              <a:defRPr/>
            </a:pPr>
            <a:r>
              <a:rPr lang="en-US" alt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Online </a:t>
            </a:r>
            <a:r>
              <a:rPr lang="en-U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tracking for shipment status </a:t>
            </a:r>
          </a:p>
          <a:p>
            <a:pPr marL="285750" indent="-285750">
              <a:buFont typeface="Wingdings" panose="05000000000000000000" pitchFamily="2" charset="2"/>
              <a:buChar char="v"/>
              <a:defRPr/>
            </a:pPr>
            <a:r>
              <a:rPr lang="en-U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Online Tracking of the Payment Status</a:t>
            </a:r>
          </a:p>
          <a:p>
            <a:pPr marL="285750" indent="-285750">
              <a:buFont typeface="Wingdings" panose="05000000000000000000" pitchFamily="2" charset="2"/>
              <a:buChar char="v"/>
              <a:defRPr/>
            </a:pPr>
            <a:r>
              <a:rPr lang="en-U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SAP Reports Can be viewed in the Portal as it is in </a:t>
            </a:r>
            <a:r>
              <a:rPr lang="en-US" alt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SAP e.g</a:t>
            </a:r>
            <a:r>
              <a:rPr lang="en-U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FBL1N : Vendor Open Invoice Report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rved Left Arrow 4"/>
          <p:cNvSpPr/>
          <p:nvPr/>
        </p:nvSpPr>
        <p:spPr>
          <a:xfrm>
            <a:off x="6612549" y="2049391"/>
            <a:ext cx="1807385" cy="2851253"/>
          </a:xfrm>
          <a:prstGeom prst="curved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27834" y="293504"/>
            <a:ext cx="1866904" cy="317009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Left" fov="4200000">
                <a:rot lat="0" lon="19799993" rev="0"/>
              </a:camera>
              <a:lightRig rig="threePt" dir="t"/>
            </a:scene3d>
            <a:sp3d extrusionH="508000" prstMaterial="metal">
              <a:bevelT w="190500" h="190500"/>
            </a:sp3d>
          </a:bodyPr>
          <a:lstStyle/>
          <a:p>
            <a:pPr algn="ctr"/>
            <a:r>
              <a:rPr lang="en-US" sz="20000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?</a:t>
            </a:r>
            <a:endParaRPr lang="en-US" sz="20000" dirty="0">
              <a:solidFill>
                <a:srgbClr val="C00000"/>
              </a:solidFill>
              <a:latin typeface="Arial Black" pitchFamily="34" charset="0"/>
              <a:cs typeface="Arial" pitchFamily="34" charset="0"/>
            </a:endParaRPr>
          </a:p>
        </p:txBody>
      </p:sp>
      <p:grpSp>
        <p:nvGrpSpPr>
          <p:cNvPr id="17" name="Group 16"/>
          <p:cNvGrpSpPr>
            <a:grpSpLocks noChangeAspect="1"/>
          </p:cNvGrpSpPr>
          <p:nvPr/>
        </p:nvGrpSpPr>
        <p:grpSpPr>
          <a:xfrm>
            <a:off x="5628809" y="1323599"/>
            <a:ext cx="669925" cy="1623823"/>
            <a:chOff x="3157538" y="2109788"/>
            <a:chExt cx="677863" cy="1643063"/>
          </a:xfrm>
        </p:grpSpPr>
        <p:sp>
          <p:nvSpPr>
            <p:cNvPr id="18" name="Freeform 29"/>
            <p:cNvSpPr>
              <a:spLocks noEditPoints="1"/>
            </p:cNvSpPr>
            <p:nvPr/>
          </p:nvSpPr>
          <p:spPr bwMode="auto">
            <a:xfrm>
              <a:off x="3157538" y="2109788"/>
              <a:ext cx="677863" cy="1643063"/>
            </a:xfrm>
            <a:custGeom>
              <a:avLst/>
              <a:gdLst>
                <a:gd name="T0" fmla="*/ 159 w 320"/>
                <a:gd name="T1" fmla="*/ 699 h 776"/>
                <a:gd name="T2" fmla="*/ 167 w 320"/>
                <a:gd name="T3" fmla="*/ 726 h 776"/>
                <a:gd name="T4" fmla="*/ 169 w 320"/>
                <a:gd name="T5" fmla="*/ 740 h 776"/>
                <a:gd name="T6" fmla="*/ 203 w 320"/>
                <a:gd name="T7" fmla="*/ 754 h 776"/>
                <a:gd name="T8" fmla="*/ 257 w 320"/>
                <a:gd name="T9" fmla="*/ 760 h 776"/>
                <a:gd name="T10" fmla="*/ 246 w 320"/>
                <a:gd name="T11" fmla="*/ 740 h 776"/>
                <a:gd name="T12" fmla="*/ 220 w 320"/>
                <a:gd name="T13" fmla="*/ 716 h 776"/>
                <a:gd name="T14" fmla="*/ 220 w 320"/>
                <a:gd name="T15" fmla="*/ 647 h 776"/>
                <a:gd name="T16" fmla="*/ 233 w 320"/>
                <a:gd name="T17" fmla="*/ 423 h 776"/>
                <a:gd name="T18" fmla="*/ 249 w 320"/>
                <a:gd name="T19" fmla="*/ 399 h 776"/>
                <a:gd name="T20" fmla="*/ 279 w 320"/>
                <a:gd name="T21" fmla="*/ 409 h 776"/>
                <a:gd name="T22" fmla="*/ 291 w 320"/>
                <a:gd name="T23" fmla="*/ 399 h 776"/>
                <a:gd name="T24" fmla="*/ 269 w 320"/>
                <a:gd name="T25" fmla="*/ 229 h 776"/>
                <a:gd name="T26" fmla="*/ 310 w 320"/>
                <a:gd name="T27" fmla="*/ 214 h 776"/>
                <a:gd name="T28" fmla="*/ 280 w 320"/>
                <a:gd name="T29" fmla="*/ 106 h 776"/>
                <a:gd name="T30" fmla="*/ 255 w 320"/>
                <a:gd name="T31" fmla="*/ 74 h 776"/>
                <a:gd name="T32" fmla="*/ 246 w 320"/>
                <a:gd name="T33" fmla="*/ 65 h 776"/>
                <a:gd name="T34" fmla="*/ 235 w 320"/>
                <a:gd name="T35" fmla="*/ 62 h 776"/>
                <a:gd name="T36" fmla="*/ 205 w 320"/>
                <a:gd name="T37" fmla="*/ 15 h 776"/>
                <a:gd name="T38" fmla="*/ 131 w 320"/>
                <a:gd name="T39" fmla="*/ 48 h 776"/>
                <a:gd name="T40" fmla="*/ 127 w 320"/>
                <a:gd name="T41" fmla="*/ 94 h 776"/>
                <a:gd name="T42" fmla="*/ 119 w 320"/>
                <a:gd name="T43" fmla="*/ 98 h 776"/>
                <a:gd name="T44" fmla="*/ 101 w 320"/>
                <a:gd name="T45" fmla="*/ 111 h 776"/>
                <a:gd name="T46" fmla="*/ 30 w 320"/>
                <a:gd name="T47" fmla="*/ 149 h 776"/>
                <a:gd name="T48" fmla="*/ 8 w 320"/>
                <a:gd name="T49" fmla="*/ 265 h 776"/>
                <a:gd name="T50" fmla="*/ 39 w 320"/>
                <a:gd name="T51" fmla="*/ 422 h 776"/>
                <a:gd name="T52" fmla="*/ 56 w 320"/>
                <a:gd name="T53" fmla="*/ 427 h 776"/>
                <a:gd name="T54" fmla="*/ 6 w 320"/>
                <a:gd name="T55" fmla="*/ 754 h 776"/>
                <a:gd name="T56" fmla="*/ 48 w 320"/>
                <a:gd name="T57" fmla="*/ 771 h 776"/>
                <a:gd name="T58" fmla="*/ 63 w 320"/>
                <a:gd name="T59" fmla="*/ 739 h 776"/>
                <a:gd name="T60" fmla="*/ 63 w 320"/>
                <a:gd name="T61" fmla="*/ 730 h 776"/>
                <a:gd name="T62" fmla="*/ 111 w 320"/>
                <a:gd name="T63" fmla="*/ 603 h 776"/>
                <a:gd name="T64" fmla="*/ 212 w 320"/>
                <a:gd name="T65" fmla="*/ 89 h 776"/>
                <a:gd name="T66" fmla="*/ 219 w 320"/>
                <a:gd name="T67" fmla="*/ 94 h 776"/>
                <a:gd name="T68" fmla="*/ 240 w 320"/>
                <a:gd name="T69" fmla="*/ 109 h 776"/>
                <a:gd name="T70" fmla="*/ 244 w 320"/>
                <a:gd name="T71" fmla="*/ 127 h 776"/>
                <a:gd name="T72" fmla="*/ 260 w 320"/>
                <a:gd name="T73" fmla="*/ 158 h 776"/>
                <a:gd name="T74" fmla="*/ 251 w 320"/>
                <a:gd name="T75" fmla="*/ 149 h 776"/>
                <a:gd name="T76" fmla="*/ 226 w 320"/>
                <a:gd name="T77" fmla="*/ 135 h 776"/>
                <a:gd name="T78" fmla="*/ 181 w 320"/>
                <a:gd name="T79" fmla="*/ 125 h 776"/>
                <a:gd name="T80" fmla="*/ 202 w 320"/>
                <a:gd name="T81" fmla="*/ 101 h 776"/>
                <a:gd name="T82" fmla="*/ 208 w 320"/>
                <a:gd name="T83" fmla="*/ 86 h 776"/>
                <a:gd name="T84" fmla="*/ 215 w 320"/>
                <a:gd name="T85" fmla="*/ 70 h 776"/>
                <a:gd name="T86" fmla="*/ 222 w 320"/>
                <a:gd name="T87" fmla="*/ 74 h 776"/>
                <a:gd name="T88" fmla="*/ 213 w 320"/>
                <a:gd name="T89" fmla="*/ 76 h 776"/>
                <a:gd name="T90" fmla="*/ 229 w 320"/>
                <a:gd name="T91" fmla="*/ 81 h 776"/>
                <a:gd name="T92" fmla="*/ 229 w 320"/>
                <a:gd name="T93" fmla="*/ 81 h 7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20" h="776">
                  <a:moveTo>
                    <a:pt x="146" y="465"/>
                  </a:moveTo>
                  <a:cubicBezTo>
                    <a:pt x="146" y="465"/>
                    <a:pt x="158" y="671"/>
                    <a:pt x="159" y="699"/>
                  </a:cubicBezTo>
                  <a:cubicBezTo>
                    <a:pt x="160" y="728"/>
                    <a:pt x="159" y="726"/>
                    <a:pt x="159" y="726"/>
                  </a:cubicBezTo>
                  <a:cubicBezTo>
                    <a:pt x="167" y="726"/>
                    <a:pt x="167" y="726"/>
                    <a:pt x="167" y="726"/>
                  </a:cubicBezTo>
                  <a:cubicBezTo>
                    <a:pt x="167" y="726"/>
                    <a:pt x="167" y="730"/>
                    <a:pt x="168" y="733"/>
                  </a:cubicBezTo>
                  <a:cubicBezTo>
                    <a:pt x="169" y="736"/>
                    <a:pt x="166" y="738"/>
                    <a:pt x="169" y="740"/>
                  </a:cubicBezTo>
                  <a:cubicBezTo>
                    <a:pt x="172" y="743"/>
                    <a:pt x="188" y="747"/>
                    <a:pt x="191" y="747"/>
                  </a:cubicBezTo>
                  <a:cubicBezTo>
                    <a:pt x="193" y="747"/>
                    <a:pt x="198" y="748"/>
                    <a:pt x="203" y="754"/>
                  </a:cubicBezTo>
                  <a:cubicBezTo>
                    <a:pt x="207" y="760"/>
                    <a:pt x="219" y="767"/>
                    <a:pt x="229" y="768"/>
                  </a:cubicBezTo>
                  <a:cubicBezTo>
                    <a:pt x="238" y="768"/>
                    <a:pt x="257" y="763"/>
                    <a:pt x="257" y="760"/>
                  </a:cubicBezTo>
                  <a:cubicBezTo>
                    <a:pt x="257" y="757"/>
                    <a:pt x="255" y="756"/>
                    <a:pt x="255" y="756"/>
                  </a:cubicBezTo>
                  <a:cubicBezTo>
                    <a:pt x="255" y="756"/>
                    <a:pt x="256" y="749"/>
                    <a:pt x="246" y="740"/>
                  </a:cubicBezTo>
                  <a:cubicBezTo>
                    <a:pt x="237" y="731"/>
                    <a:pt x="226" y="725"/>
                    <a:pt x="222" y="720"/>
                  </a:cubicBezTo>
                  <a:cubicBezTo>
                    <a:pt x="219" y="715"/>
                    <a:pt x="220" y="716"/>
                    <a:pt x="220" y="716"/>
                  </a:cubicBezTo>
                  <a:cubicBezTo>
                    <a:pt x="223" y="717"/>
                    <a:pt x="223" y="717"/>
                    <a:pt x="223" y="717"/>
                  </a:cubicBezTo>
                  <a:cubicBezTo>
                    <a:pt x="223" y="717"/>
                    <a:pt x="219" y="675"/>
                    <a:pt x="220" y="647"/>
                  </a:cubicBezTo>
                  <a:cubicBezTo>
                    <a:pt x="221" y="619"/>
                    <a:pt x="227" y="523"/>
                    <a:pt x="229" y="503"/>
                  </a:cubicBezTo>
                  <a:cubicBezTo>
                    <a:pt x="232" y="482"/>
                    <a:pt x="234" y="433"/>
                    <a:pt x="233" y="423"/>
                  </a:cubicBezTo>
                  <a:cubicBezTo>
                    <a:pt x="232" y="413"/>
                    <a:pt x="231" y="412"/>
                    <a:pt x="231" y="412"/>
                  </a:cubicBezTo>
                  <a:cubicBezTo>
                    <a:pt x="231" y="412"/>
                    <a:pt x="235" y="401"/>
                    <a:pt x="249" y="399"/>
                  </a:cubicBezTo>
                  <a:cubicBezTo>
                    <a:pt x="262" y="398"/>
                    <a:pt x="270" y="398"/>
                    <a:pt x="270" y="398"/>
                  </a:cubicBezTo>
                  <a:cubicBezTo>
                    <a:pt x="270" y="398"/>
                    <a:pt x="273" y="404"/>
                    <a:pt x="279" y="409"/>
                  </a:cubicBezTo>
                  <a:cubicBezTo>
                    <a:pt x="285" y="414"/>
                    <a:pt x="290" y="414"/>
                    <a:pt x="290" y="414"/>
                  </a:cubicBezTo>
                  <a:cubicBezTo>
                    <a:pt x="290" y="414"/>
                    <a:pt x="292" y="406"/>
                    <a:pt x="291" y="399"/>
                  </a:cubicBezTo>
                  <a:cubicBezTo>
                    <a:pt x="291" y="391"/>
                    <a:pt x="277" y="315"/>
                    <a:pt x="275" y="296"/>
                  </a:cubicBezTo>
                  <a:cubicBezTo>
                    <a:pt x="273" y="277"/>
                    <a:pt x="269" y="229"/>
                    <a:pt x="269" y="229"/>
                  </a:cubicBezTo>
                  <a:cubicBezTo>
                    <a:pt x="285" y="221"/>
                    <a:pt x="285" y="221"/>
                    <a:pt x="285" y="221"/>
                  </a:cubicBezTo>
                  <a:cubicBezTo>
                    <a:pt x="285" y="221"/>
                    <a:pt x="303" y="220"/>
                    <a:pt x="310" y="214"/>
                  </a:cubicBezTo>
                  <a:cubicBezTo>
                    <a:pt x="317" y="208"/>
                    <a:pt x="320" y="202"/>
                    <a:pt x="315" y="179"/>
                  </a:cubicBezTo>
                  <a:cubicBezTo>
                    <a:pt x="310" y="157"/>
                    <a:pt x="287" y="117"/>
                    <a:pt x="280" y="106"/>
                  </a:cubicBezTo>
                  <a:cubicBezTo>
                    <a:pt x="273" y="94"/>
                    <a:pt x="267" y="94"/>
                    <a:pt x="267" y="94"/>
                  </a:cubicBezTo>
                  <a:cubicBezTo>
                    <a:pt x="267" y="94"/>
                    <a:pt x="257" y="77"/>
                    <a:pt x="255" y="74"/>
                  </a:cubicBezTo>
                  <a:cubicBezTo>
                    <a:pt x="252" y="70"/>
                    <a:pt x="252" y="73"/>
                    <a:pt x="251" y="71"/>
                  </a:cubicBezTo>
                  <a:cubicBezTo>
                    <a:pt x="250" y="70"/>
                    <a:pt x="248" y="67"/>
                    <a:pt x="246" y="65"/>
                  </a:cubicBezTo>
                  <a:cubicBezTo>
                    <a:pt x="243" y="64"/>
                    <a:pt x="242" y="65"/>
                    <a:pt x="239" y="64"/>
                  </a:cubicBezTo>
                  <a:cubicBezTo>
                    <a:pt x="237" y="64"/>
                    <a:pt x="239" y="63"/>
                    <a:pt x="235" y="62"/>
                  </a:cubicBezTo>
                  <a:cubicBezTo>
                    <a:pt x="232" y="61"/>
                    <a:pt x="231" y="55"/>
                    <a:pt x="228" y="51"/>
                  </a:cubicBezTo>
                  <a:cubicBezTo>
                    <a:pt x="225" y="47"/>
                    <a:pt x="227" y="30"/>
                    <a:pt x="205" y="15"/>
                  </a:cubicBezTo>
                  <a:cubicBezTo>
                    <a:pt x="182" y="0"/>
                    <a:pt x="162" y="3"/>
                    <a:pt x="150" y="12"/>
                  </a:cubicBezTo>
                  <a:cubicBezTo>
                    <a:pt x="137" y="22"/>
                    <a:pt x="132" y="44"/>
                    <a:pt x="131" y="48"/>
                  </a:cubicBezTo>
                  <a:cubicBezTo>
                    <a:pt x="130" y="52"/>
                    <a:pt x="130" y="63"/>
                    <a:pt x="130" y="77"/>
                  </a:cubicBezTo>
                  <a:cubicBezTo>
                    <a:pt x="131" y="91"/>
                    <a:pt x="127" y="94"/>
                    <a:pt x="127" y="94"/>
                  </a:cubicBezTo>
                  <a:cubicBezTo>
                    <a:pt x="127" y="94"/>
                    <a:pt x="123" y="92"/>
                    <a:pt x="121" y="94"/>
                  </a:cubicBezTo>
                  <a:cubicBezTo>
                    <a:pt x="119" y="96"/>
                    <a:pt x="119" y="98"/>
                    <a:pt x="119" y="98"/>
                  </a:cubicBezTo>
                  <a:cubicBezTo>
                    <a:pt x="119" y="98"/>
                    <a:pt x="117" y="96"/>
                    <a:pt x="113" y="100"/>
                  </a:cubicBezTo>
                  <a:cubicBezTo>
                    <a:pt x="109" y="105"/>
                    <a:pt x="102" y="111"/>
                    <a:pt x="101" y="111"/>
                  </a:cubicBezTo>
                  <a:cubicBezTo>
                    <a:pt x="99" y="111"/>
                    <a:pt x="45" y="118"/>
                    <a:pt x="41" y="121"/>
                  </a:cubicBezTo>
                  <a:cubicBezTo>
                    <a:pt x="36" y="124"/>
                    <a:pt x="35" y="138"/>
                    <a:pt x="30" y="149"/>
                  </a:cubicBezTo>
                  <a:cubicBezTo>
                    <a:pt x="25" y="160"/>
                    <a:pt x="4" y="210"/>
                    <a:pt x="3" y="223"/>
                  </a:cubicBezTo>
                  <a:cubicBezTo>
                    <a:pt x="1" y="236"/>
                    <a:pt x="0" y="260"/>
                    <a:pt x="8" y="265"/>
                  </a:cubicBezTo>
                  <a:cubicBezTo>
                    <a:pt x="16" y="269"/>
                    <a:pt x="53" y="277"/>
                    <a:pt x="53" y="277"/>
                  </a:cubicBezTo>
                  <a:cubicBezTo>
                    <a:pt x="39" y="422"/>
                    <a:pt x="39" y="422"/>
                    <a:pt x="39" y="422"/>
                  </a:cubicBezTo>
                  <a:cubicBezTo>
                    <a:pt x="39" y="422"/>
                    <a:pt x="50" y="426"/>
                    <a:pt x="52" y="427"/>
                  </a:cubicBezTo>
                  <a:cubicBezTo>
                    <a:pt x="54" y="427"/>
                    <a:pt x="56" y="427"/>
                    <a:pt x="56" y="427"/>
                  </a:cubicBezTo>
                  <a:cubicBezTo>
                    <a:pt x="56" y="427"/>
                    <a:pt x="22" y="718"/>
                    <a:pt x="19" y="722"/>
                  </a:cubicBezTo>
                  <a:cubicBezTo>
                    <a:pt x="17" y="725"/>
                    <a:pt x="5" y="746"/>
                    <a:pt x="6" y="754"/>
                  </a:cubicBezTo>
                  <a:cubicBezTo>
                    <a:pt x="6" y="762"/>
                    <a:pt x="6" y="769"/>
                    <a:pt x="9" y="771"/>
                  </a:cubicBezTo>
                  <a:cubicBezTo>
                    <a:pt x="11" y="774"/>
                    <a:pt x="42" y="776"/>
                    <a:pt x="48" y="771"/>
                  </a:cubicBezTo>
                  <a:cubicBezTo>
                    <a:pt x="54" y="766"/>
                    <a:pt x="53" y="750"/>
                    <a:pt x="55" y="747"/>
                  </a:cubicBezTo>
                  <a:cubicBezTo>
                    <a:pt x="57" y="745"/>
                    <a:pt x="62" y="742"/>
                    <a:pt x="63" y="739"/>
                  </a:cubicBezTo>
                  <a:cubicBezTo>
                    <a:pt x="64" y="736"/>
                    <a:pt x="63" y="735"/>
                    <a:pt x="63" y="735"/>
                  </a:cubicBezTo>
                  <a:cubicBezTo>
                    <a:pt x="63" y="735"/>
                    <a:pt x="64" y="732"/>
                    <a:pt x="63" y="730"/>
                  </a:cubicBezTo>
                  <a:cubicBezTo>
                    <a:pt x="62" y="728"/>
                    <a:pt x="71" y="726"/>
                    <a:pt x="71" y="726"/>
                  </a:cubicBezTo>
                  <a:cubicBezTo>
                    <a:pt x="71" y="726"/>
                    <a:pt x="101" y="648"/>
                    <a:pt x="111" y="603"/>
                  </a:cubicBezTo>
                  <a:cubicBezTo>
                    <a:pt x="120" y="558"/>
                    <a:pt x="146" y="465"/>
                    <a:pt x="146" y="465"/>
                  </a:cubicBezTo>
                  <a:close/>
                  <a:moveTo>
                    <a:pt x="212" y="89"/>
                  </a:moveTo>
                  <a:cubicBezTo>
                    <a:pt x="212" y="89"/>
                    <a:pt x="209" y="93"/>
                    <a:pt x="213" y="94"/>
                  </a:cubicBezTo>
                  <a:cubicBezTo>
                    <a:pt x="217" y="96"/>
                    <a:pt x="219" y="94"/>
                    <a:pt x="219" y="94"/>
                  </a:cubicBezTo>
                  <a:cubicBezTo>
                    <a:pt x="219" y="94"/>
                    <a:pt x="221" y="100"/>
                    <a:pt x="226" y="103"/>
                  </a:cubicBezTo>
                  <a:cubicBezTo>
                    <a:pt x="231" y="106"/>
                    <a:pt x="240" y="109"/>
                    <a:pt x="240" y="109"/>
                  </a:cubicBezTo>
                  <a:cubicBezTo>
                    <a:pt x="240" y="109"/>
                    <a:pt x="238" y="112"/>
                    <a:pt x="238" y="113"/>
                  </a:cubicBezTo>
                  <a:cubicBezTo>
                    <a:pt x="238" y="114"/>
                    <a:pt x="240" y="117"/>
                    <a:pt x="244" y="127"/>
                  </a:cubicBezTo>
                  <a:cubicBezTo>
                    <a:pt x="248" y="136"/>
                    <a:pt x="258" y="150"/>
                    <a:pt x="258" y="152"/>
                  </a:cubicBezTo>
                  <a:cubicBezTo>
                    <a:pt x="258" y="154"/>
                    <a:pt x="260" y="158"/>
                    <a:pt x="260" y="158"/>
                  </a:cubicBezTo>
                  <a:cubicBezTo>
                    <a:pt x="260" y="158"/>
                    <a:pt x="258" y="157"/>
                    <a:pt x="257" y="156"/>
                  </a:cubicBezTo>
                  <a:cubicBezTo>
                    <a:pt x="257" y="155"/>
                    <a:pt x="257" y="152"/>
                    <a:pt x="251" y="149"/>
                  </a:cubicBezTo>
                  <a:cubicBezTo>
                    <a:pt x="246" y="146"/>
                    <a:pt x="244" y="143"/>
                    <a:pt x="239" y="139"/>
                  </a:cubicBezTo>
                  <a:cubicBezTo>
                    <a:pt x="234" y="135"/>
                    <a:pt x="229" y="135"/>
                    <a:pt x="226" y="135"/>
                  </a:cubicBezTo>
                  <a:cubicBezTo>
                    <a:pt x="223" y="135"/>
                    <a:pt x="209" y="132"/>
                    <a:pt x="202" y="130"/>
                  </a:cubicBezTo>
                  <a:cubicBezTo>
                    <a:pt x="195" y="128"/>
                    <a:pt x="181" y="125"/>
                    <a:pt x="181" y="125"/>
                  </a:cubicBezTo>
                  <a:cubicBezTo>
                    <a:pt x="181" y="125"/>
                    <a:pt x="194" y="114"/>
                    <a:pt x="195" y="110"/>
                  </a:cubicBezTo>
                  <a:cubicBezTo>
                    <a:pt x="196" y="106"/>
                    <a:pt x="200" y="104"/>
                    <a:pt x="202" y="101"/>
                  </a:cubicBezTo>
                  <a:cubicBezTo>
                    <a:pt x="204" y="99"/>
                    <a:pt x="206" y="88"/>
                    <a:pt x="206" y="87"/>
                  </a:cubicBezTo>
                  <a:cubicBezTo>
                    <a:pt x="206" y="86"/>
                    <a:pt x="208" y="86"/>
                    <a:pt x="208" y="86"/>
                  </a:cubicBezTo>
                  <a:cubicBezTo>
                    <a:pt x="212" y="89"/>
                    <a:pt x="212" y="89"/>
                    <a:pt x="212" y="89"/>
                  </a:cubicBezTo>
                  <a:close/>
                  <a:moveTo>
                    <a:pt x="215" y="70"/>
                  </a:moveTo>
                  <a:cubicBezTo>
                    <a:pt x="215" y="70"/>
                    <a:pt x="222" y="69"/>
                    <a:pt x="224" y="69"/>
                  </a:cubicBezTo>
                  <a:cubicBezTo>
                    <a:pt x="227" y="69"/>
                    <a:pt x="225" y="71"/>
                    <a:pt x="222" y="74"/>
                  </a:cubicBezTo>
                  <a:cubicBezTo>
                    <a:pt x="220" y="76"/>
                    <a:pt x="217" y="80"/>
                    <a:pt x="217" y="79"/>
                  </a:cubicBezTo>
                  <a:cubicBezTo>
                    <a:pt x="216" y="78"/>
                    <a:pt x="213" y="76"/>
                    <a:pt x="213" y="76"/>
                  </a:cubicBezTo>
                  <a:cubicBezTo>
                    <a:pt x="215" y="70"/>
                    <a:pt x="215" y="70"/>
                    <a:pt x="215" y="70"/>
                  </a:cubicBezTo>
                  <a:close/>
                  <a:moveTo>
                    <a:pt x="229" y="81"/>
                  </a:moveTo>
                  <a:cubicBezTo>
                    <a:pt x="229" y="81"/>
                    <a:pt x="226" y="85"/>
                    <a:pt x="226" y="85"/>
                  </a:cubicBezTo>
                  <a:cubicBezTo>
                    <a:pt x="225" y="85"/>
                    <a:pt x="225" y="84"/>
                    <a:pt x="229" y="81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30"/>
            <p:cNvSpPr>
              <a:spLocks noEditPoints="1"/>
            </p:cNvSpPr>
            <p:nvPr/>
          </p:nvSpPr>
          <p:spPr bwMode="auto">
            <a:xfrm>
              <a:off x="3417888" y="2109788"/>
              <a:ext cx="315913" cy="304800"/>
            </a:xfrm>
            <a:custGeom>
              <a:avLst/>
              <a:gdLst>
                <a:gd name="T0" fmla="*/ 144 w 149"/>
                <a:gd name="T1" fmla="*/ 94 h 144"/>
                <a:gd name="T2" fmla="*/ 132 w 149"/>
                <a:gd name="T3" fmla="*/ 74 h 144"/>
                <a:gd name="T4" fmla="*/ 128 w 149"/>
                <a:gd name="T5" fmla="*/ 71 h 144"/>
                <a:gd name="T6" fmla="*/ 123 w 149"/>
                <a:gd name="T7" fmla="*/ 65 h 144"/>
                <a:gd name="T8" fmla="*/ 116 w 149"/>
                <a:gd name="T9" fmla="*/ 64 h 144"/>
                <a:gd name="T10" fmla="*/ 112 w 149"/>
                <a:gd name="T11" fmla="*/ 62 h 144"/>
                <a:gd name="T12" fmla="*/ 105 w 149"/>
                <a:gd name="T13" fmla="*/ 51 h 144"/>
                <a:gd name="T14" fmla="*/ 82 w 149"/>
                <a:gd name="T15" fmla="*/ 15 h 144"/>
                <a:gd name="T16" fmla="*/ 27 w 149"/>
                <a:gd name="T17" fmla="*/ 12 h 144"/>
                <a:gd name="T18" fmla="*/ 8 w 149"/>
                <a:gd name="T19" fmla="*/ 48 h 144"/>
                <a:gd name="T20" fmla="*/ 7 w 149"/>
                <a:gd name="T21" fmla="*/ 77 h 144"/>
                <a:gd name="T22" fmla="*/ 4 w 149"/>
                <a:gd name="T23" fmla="*/ 94 h 144"/>
                <a:gd name="T24" fmla="*/ 1 w 149"/>
                <a:gd name="T25" fmla="*/ 100 h 144"/>
                <a:gd name="T26" fmla="*/ 3 w 149"/>
                <a:gd name="T27" fmla="*/ 105 h 144"/>
                <a:gd name="T28" fmla="*/ 17 w 149"/>
                <a:gd name="T29" fmla="*/ 121 h 144"/>
                <a:gd name="T30" fmla="*/ 27 w 149"/>
                <a:gd name="T31" fmla="*/ 134 h 144"/>
                <a:gd name="T32" fmla="*/ 35 w 149"/>
                <a:gd name="T33" fmla="*/ 143 h 144"/>
                <a:gd name="T34" fmla="*/ 38 w 149"/>
                <a:gd name="T35" fmla="*/ 136 h 144"/>
                <a:gd name="T36" fmla="*/ 47 w 149"/>
                <a:gd name="T37" fmla="*/ 132 h 144"/>
                <a:gd name="T38" fmla="*/ 53 w 149"/>
                <a:gd name="T39" fmla="*/ 129 h 144"/>
                <a:gd name="T40" fmla="*/ 57 w 149"/>
                <a:gd name="T41" fmla="*/ 127 h 144"/>
                <a:gd name="T42" fmla="*/ 58 w 149"/>
                <a:gd name="T43" fmla="*/ 125 h 144"/>
                <a:gd name="T44" fmla="*/ 72 w 149"/>
                <a:gd name="T45" fmla="*/ 110 h 144"/>
                <a:gd name="T46" fmla="*/ 79 w 149"/>
                <a:gd name="T47" fmla="*/ 101 h 144"/>
                <a:gd name="T48" fmla="*/ 83 w 149"/>
                <a:gd name="T49" fmla="*/ 87 h 144"/>
                <a:gd name="T50" fmla="*/ 85 w 149"/>
                <a:gd name="T51" fmla="*/ 86 h 144"/>
                <a:gd name="T52" fmla="*/ 89 w 149"/>
                <a:gd name="T53" fmla="*/ 89 h 144"/>
                <a:gd name="T54" fmla="*/ 90 w 149"/>
                <a:gd name="T55" fmla="*/ 94 h 144"/>
                <a:gd name="T56" fmla="*/ 96 w 149"/>
                <a:gd name="T57" fmla="*/ 94 h 144"/>
                <a:gd name="T58" fmla="*/ 103 w 149"/>
                <a:gd name="T59" fmla="*/ 103 h 144"/>
                <a:gd name="T60" fmla="*/ 117 w 149"/>
                <a:gd name="T61" fmla="*/ 109 h 144"/>
                <a:gd name="T62" fmla="*/ 123 w 149"/>
                <a:gd name="T63" fmla="*/ 111 h 144"/>
                <a:gd name="T64" fmla="*/ 134 w 149"/>
                <a:gd name="T65" fmla="*/ 112 h 144"/>
                <a:gd name="T66" fmla="*/ 146 w 149"/>
                <a:gd name="T67" fmla="*/ 108 h 144"/>
                <a:gd name="T68" fmla="*/ 148 w 149"/>
                <a:gd name="T69" fmla="*/ 100 h 144"/>
                <a:gd name="T70" fmla="*/ 144 w 149"/>
                <a:gd name="T71" fmla="*/ 94 h 144"/>
                <a:gd name="T72" fmla="*/ 92 w 149"/>
                <a:gd name="T73" fmla="*/ 70 h 144"/>
                <a:gd name="T74" fmla="*/ 101 w 149"/>
                <a:gd name="T75" fmla="*/ 69 h 144"/>
                <a:gd name="T76" fmla="*/ 99 w 149"/>
                <a:gd name="T77" fmla="*/ 74 h 144"/>
                <a:gd name="T78" fmla="*/ 94 w 149"/>
                <a:gd name="T79" fmla="*/ 79 h 144"/>
                <a:gd name="T80" fmla="*/ 90 w 149"/>
                <a:gd name="T81" fmla="*/ 76 h 144"/>
                <a:gd name="T82" fmla="*/ 92 w 149"/>
                <a:gd name="T83" fmla="*/ 70 h 144"/>
                <a:gd name="T84" fmla="*/ 106 w 149"/>
                <a:gd name="T85" fmla="*/ 81 h 144"/>
                <a:gd name="T86" fmla="*/ 103 w 149"/>
                <a:gd name="T87" fmla="*/ 85 h 144"/>
                <a:gd name="T88" fmla="*/ 106 w 149"/>
                <a:gd name="T89" fmla="*/ 81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9" h="144">
                  <a:moveTo>
                    <a:pt x="144" y="94"/>
                  </a:moveTo>
                  <a:cubicBezTo>
                    <a:pt x="144" y="94"/>
                    <a:pt x="134" y="77"/>
                    <a:pt x="132" y="74"/>
                  </a:cubicBezTo>
                  <a:cubicBezTo>
                    <a:pt x="129" y="70"/>
                    <a:pt x="129" y="73"/>
                    <a:pt x="128" y="71"/>
                  </a:cubicBezTo>
                  <a:cubicBezTo>
                    <a:pt x="127" y="70"/>
                    <a:pt x="125" y="67"/>
                    <a:pt x="123" y="65"/>
                  </a:cubicBezTo>
                  <a:cubicBezTo>
                    <a:pt x="120" y="64"/>
                    <a:pt x="119" y="65"/>
                    <a:pt x="116" y="64"/>
                  </a:cubicBezTo>
                  <a:cubicBezTo>
                    <a:pt x="114" y="64"/>
                    <a:pt x="116" y="63"/>
                    <a:pt x="112" y="62"/>
                  </a:cubicBezTo>
                  <a:cubicBezTo>
                    <a:pt x="109" y="61"/>
                    <a:pt x="108" y="55"/>
                    <a:pt x="105" y="51"/>
                  </a:cubicBezTo>
                  <a:cubicBezTo>
                    <a:pt x="102" y="47"/>
                    <a:pt x="104" y="30"/>
                    <a:pt x="82" y="15"/>
                  </a:cubicBezTo>
                  <a:cubicBezTo>
                    <a:pt x="59" y="0"/>
                    <a:pt x="39" y="3"/>
                    <a:pt x="27" y="12"/>
                  </a:cubicBezTo>
                  <a:cubicBezTo>
                    <a:pt x="14" y="22"/>
                    <a:pt x="9" y="44"/>
                    <a:pt x="8" y="48"/>
                  </a:cubicBezTo>
                  <a:cubicBezTo>
                    <a:pt x="7" y="52"/>
                    <a:pt x="7" y="63"/>
                    <a:pt x="7" y="77"/>
                  </a:cubicBezTo>
                  <a:cubicBezTo>
                    <a:pt x="8" y="91"/>
                    <a:pt x="4" y="94"/>
                    <a:pt x="4" y="94"/>
                  </a:cubicBezTo>
                  <a:cubicBezTo>
                    <a:pt x="4" y="94"/>
                    <a:pt x="2" y="100"/>
                    <a:pt x="1" y="100"/>
                  </a:cubicBezTo>
                  <a:cubicBezTo>
                    <a:pt x="1" y="101"/>
                    <a:pt x="0" y="102"/>
                    <a:pt x="3" y="105"/>
                  </a:cubicBezTo>
                  <a:cubicBezTo>
                    <a:pt x="6" y="108"/>
                    <a:pt x="15" y="120"/>
                    <a:pt x="17" y="121"/>
                  </a:cubicBezTo>
                  <a:cubicBezTo>
                    <a:pt x="18" y="123"/>
                    <a:pt x="26" y="133"/>
                    <a:pt x="27" y="134"/>
                  </a:cubicBezTo>
                  <a:cubicBezTo>
                    <a:pt x="27" y="135"/>
                    <a:pt x="35" y="142"/>
                    <a:pt x="35" y="143"/>
                  </a:cubicBezTo>
                  <a:cubicBezTo>
                    <a:pt x="36" y="144"/>
                    <a:pt x="37" y="138"/>
                    <a:pt x="38" y="136"/>
                  </a:cubicBezTo>
                  <a:cubicBezTo>
                    <a:pt x="40" y="135"/>
                    <a:pt x="45" y="132"/>
                    <a:pt x="47" y="132"/>
                  </a:cubicBezTo>
                  <a:cubicBezTo>
                    <a:pt x="49" y="132"/>
                    <a:pt x="52" y="130"/>
                    <a:pt x="53" y="129"/>
                  </a:cubicBezTo>
                  <a:cubicBezTo>
                    <a:pt x="54" y="129"/>
                    <a:pt x="57" y="128"/>
                    <a:pt x="57" y="127"/>
                  </a:cubicBezTo>
                  <a:cubicBezTo>
                    <a:pt x="58" y="126"/>
                    <a:pt x="58" y="125"/>
                    <a:pt x="58" y="125"/>
                  </a:cubicBezTo>
                  <a:cubicBezTo>
                    <a:pt x="58" y="125"/>
                    <a:pt x="71" y="114"/>
                    <a:pt x="72" y="110"/>
                  </a:cubicBezTo>
                  <a:cubicBezTo>
                    <a:pt x="73" y="106"/>
                    <a:pt x="77" y="104"/>
                    <a:pt x="79" y="101"/>
                  </a:cubicBezTo>
                  <a:cubicBezTo>
                    <a:pt x="81" y="99"/>
                    <a:pt x="83" y="88"/>
                    <a:pt x="83" y="87"/>
                  </a:cubicBezTo>
                  <a:cubicBezTo>
                    <a:pt x="83" y="86"/>
                    <a:pt x="85" y="86"/>
                    <a:pt x="85" y="86"/>
                  </a:cubicBezTo>
                  <a:cubicBezTo>
                    <a:pt x="89" y="89"/>
                    <a:pt x="89" y="89"/>
                    <a:pt x="89" y="89"/>
                  </a:cubicBezTo>
                  <a:cubicBezTo>
                    <a:pt x="89" y="89"/>
                    <a:pt x="86" y="93"/>
                    <a:pt x="90" y="94"/>
                  </a:cubicBezTo>
                  <a:cubicBezTo>
                    <a:pt x="94" y="96"/>
                    <a:pt x="96" y="94"/>
                    <a:pt x="96" y="94"/>
                  </a:cubicBezTo>
                  <a:cubicBezTo>
                    <a:pt x="96" y="94"/>
                    <a:pt x="98" y="100"/>
                    <a:pt x="103" y="103"/>
                  </a:cubicBezTo>
                  <a:cubicBezTo>
                    <a:pt x="108" y="106"/>
                    <a:pt x="117" y="109"/>
                    <a:pt x="117" y="109"/>
                  </a:cubicBezTo>
                  <a:cubicBezTo>
                    <a:pt x="117" y="109"/>
                    <a:pt x="118" y="110"/>
                    <a:pt x="123" y="111"/>
                  </a:cubicBezTo>
                  <a:cubicBezTo>
                    <a:pt x="128" y="112"/>
                    <a:pt x="131" y="113"/>
                    <a:pt x="134" y="112"/>
                  </a:cubicBezTo>
                  <a:cubicBezTo>
                    <a:pt x="137" y="110"/>
                    <a:pt x="143" y="108"/>
                    <a:pt x="146" y="108"/>
                  </a:cubicBezTo>
                  <a:cubicBezTo>
                    <a:pt x="148" y="108"/>
                    <a:pt x="149" y="101"/>
                    <a:pt x="148" y="100"/>
                  </a:cubicBezTo>
                  <a:cubicBezTo>
                    <a:pt x="148" y="99"/>
                    <a:pt x="144" y="96"/>
                    <a:pt x="144" y="94"/>
                  </a:cubicBezTo>
                  <a:close/>
                  <a:moveTo>
                    <a:pt x="92" y="70"/>
                  </a:moveTo>
                  <a:cubicBezTo>
                    <a:pt x="92" y="70"/>
                    <a:pt x="99" y="69"/>
                    <a:pt x="101" y="69"/>
                  </a:cubicBezTo>
                  <a:cubicBezTo>
                    <a:pt x="104" y="69"/>
                    <a:pt x="102" y="71"/>
                    <a:pt x="99" y="74"/>
                  </a:cubicBezTo>
                  <a:cubicBezTo>
                    <a:pt x="97" y="76"/>
                    <a:pt x="94" y="80"/>
                    <a:pt x="94" y="79"/>
                  </a:cubicBezTo>
                  <a:cubicBezTo>
                    <a:pt x="93" y="78"/>
                    <a:pt x="90" y="76"/>
                    <a:pt x="90" y="76"/>
                  </a:cubicBezTo>
                  <a:cubicBezTo>
                    <a:pt x="92" y="70"/>
                    <a:pt x="92" y="70"/>
                    <a:pt x="92" y="70"/>
                  </a:cubicBezTo>
                  <a:close/>
                  <a:moveTo>
                    <a:pt x="106" y="81"/>
                  </a:moveTo>
                  <a:cubicBezTo>
                    <a:pt x="106" y="81"/>
                    <a:pt x="103" y="85"/>
                    <a:pt x="103" y="85"/>
                  </a:cubicBezTo>
                  <a:cubicBezTo>
                    <a:pt x="102" y="85"/>
                    <a:pt x="102" y="84"/>
                    <a:pt x="106" y="81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31"/>
            <p:cNvSpPr>
              <a:spLocks/>
            </p:cNvSpPr>
            <p:nvPr/>
          </p:nvSpPr>
          <p:spPr bwMode="auto">
            <a:xfrm>
              <a:off x="3430588" y="2109788"/>
              <a:ext cx="207963" cy="193675"/>
            </a:xfrm>
            <a:custGeom>
              <a:avLst/>
              <a:gdLst>
                <a:gd name="T0" fmla="*/ 98 w 98"/>
                <a:gd name="T1" fmla="*/ 50 h 91"/>
                <a:gd name="T2" fmla="*/ 76 w 98"/>
                <a:gd name="T3" fmla="*/ 15 h 91"/>
                <a:gd name="T4" fmla="*/ 21 w 98"/>
                <a:gd name="T5" fmla="*/ 12 h 91"/>
                <a:gd name="T6" fmla="*/ 2 w 98"/>
                <a:gd name="T7" fmla="*/ 48 h 91"/>
                <a:gd name="T8" fmla="*/ 1 w 98"/>
                <a:gd name="T9" fmla="*/ 77 h 91"/>
                <a:gd name="T10" fmla="*/ 0 w 98"/>
                <a:gd name="T11" fmla="*/ 91 h 91"/>
                <a:gd name="T12" fmla="*/ 6 w 98"/>
                <a:gd name="T13" fmla="*/ 86 h 91"/>
                <a:gd name="T14" fmla="*/ 2 w 98"/>
                <a:gd name="T15" fmla="*/ 58 h 91"/>
                <a:gd name="T16" fmla="*/ 10 w 98"/>
                <a:gd name="T17" fmla="*/ 46 h 91"/>
                <a:gd name="T18" fmla="*/ 18 w 98"/>
                <a:gd name="T19" fmla="*/ 53 h 91"/>
                <a:gd name="T20" fmla="*/ 20 w 98"/>
                <a:gd name="T21" fmla="*/ 66 h 91"/>
                <a:gd name="T22" fmla="*/ 21 w 98"/>
                <a:gd name="T23" fmla="*/ 71 h 91"/>
                <a:gd name="T24" fmla="*/ 32 w 98"/>
                <a:gd name="T25" fmla="*/ 57 h 91"/>
                <a:gd name="T26" fmla="*/ 42 w 98"/>
                <a:gd name="T27" fmla="*/ 53 h 91"/>
                <a:gd name="T28" fmla="*/ 49 w 98"/>
                <a:gd name="T29" fmla="*/ 49 h 91"/>
                <a:gd name="T30" fmla="*/ 54 w 98"/>
                <a:gd name="T31" fmla="*/ 40 h 91"/>
                <a:gd name="T32" fmla="*/ 62 w 98"/>
                <a:gd name="T33" fmla="*/ 41 h 91"/>
                <a:gd name="T34" fmla="*/ 57 w 98"/>
                <a:gd name="T35" fmla="*/ 48 h 91"/>
                <a:gd name="T36" fmla="*/ 65 w 98"/>
                <a:gd name="T37" fmla="*/ 46 h 91"/>
                <a:gd name="T38" fmla="*/ 66 w 98"/>
                <a:gd name="T39" fmla="*/ 52 h 91"/>
                <a:gd name="T40" fmla="*/ 71 w 98"/>
                <a:gd name="T41" fmla="*/ 53 h 91"/>
                <a:gd name="T42" fmla="*/ 72 w 98"/>
                <a:gd name="T43" fmla="*/ 55 h 91"/>
                <a:gd name="T44" fmla="*/ 76 w 98"/>
                <a:gd name="T45" fmla="*/ 56 h 91"/>
                <a:gd name="T46" fmla="*/ 76 w 98"/>
                <a:gd name="T47" fmla="*/ 59 h 91"/>
                <a:gd name="T48" fmla="*/ 81 w 98"/>
                <a:gd name="T49" fmla="*/ 58 h 91"/>
                <a:gd name="T50" fmla="*/ 83 w 98"/>
                <a:gd name="T51" fmla="*/ 61 h 91"/>
                <a:gd name="T52" fmla="*/ 87 w 98"/>
                <a:gd name="T53" fmla="*/ 62 h 91"/>
                <a:gd name="T54" fmla="*/ 94 w 98"/>
                <a:gd name="T55" fmla="*/ 62 h 91"/>
                <a:gd name="T56" fmla="*/ 95 w 98"/>
                <a:gd name="T57" fmla="*/ 56 h 91"/>
                <a:gd name="T58" fmla="*/ 98 w 98"/>
                <a:gd name="T59" fmla="*/ 5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8" h="91">
                  <a:moveTo>
                    <a:pt x="98" y="50"/>
                  </a:moveTo>
                  <a:cubicBezTo>
                    <a:pt x="96" y="44"/>
                    <a:pt x="96" y="28"/>
                    <a:pt x="76" y="15"/>
                  </a:cubicBezTo>
                  <a:cubicBezTo>
                    <a:pt x="53" y="0"/>
                    <a:pt x="33" y="3"/>
                    <a:pt x="21" y="12"/>
                  </a:cubicBezTo>
                  <a:cubicBezTo>
                    <a:pt x="8" y="22"/>
                    <a:pt x="3" y="44"/>
                    <a:pt x="2" y="48"/>
                  </a:cubicBezTo>
                  <a:cubicBezTo>
                    <a:pt x="1" y="52"/>
                    <a:pt x="1" y="63"/>
                    <a:pt x="1" y="77"/>
                  </a:cubicBezTo>
                  <a:cubicBezTo>
                    <a:pt x="1" y="83"/>
                    <a:pt x="1" y="88"/>
                    <a:pt x="0" y="91"/>
                  </a:cubicBezTo>
                  <a:cubicBezTo>
                    <a:pt x="0" y="91"/>
                    <a:pt x="5" y="90"/>
                    <a:pt x="6" y="86"/>
                  </a:cubicBezTo>
                  <a:cubicBezTo>
                    <a:pt x="7" y="81"/>
                    <a:pt x="0" y="70"/>
                    <a:pt x="2" y="58"/>
                  </a:cubicBezTo>
                  <a:cubicBezTo>
                    <a:pt x="5" y="46"/>
                    <a:pt x="8" y="45"/>
                    <a:pt x="10" y="46"/>
                  </a:cubicBezTo>
                  <a:cubicBezTo>
                    <a:pt x="12" y="46"/>
                    <a:pt x="17" y="48"/>
                    <a:pt x="18" y="53"/>
                  </a:cubicBezTo>
                  <a:cubicBezTo>
                    <a:pt x="20" y="58"/>
                    <a:pt x="21" y="64"/>
                    <a:pt x="20" y="66"/>
                  </a:cubicBezTo>
                  <a:cubicBezTo>
                    <a:pt x="19" y="68"/>
                    <a:pt x="19" y="72"/>
                    <a:pt x="21" y="71"/>
                  </a:cubicBezTo>
                  <a:cubicBezTo>
                    <a:pt x="24" y="70"/>
                    <a:pt x="28" y="60"/>
                    <a:pt x="32" y="57"/>
                  </a:cubicBezTo>
                  <a:cubicBezTo>
                    <a:pt x="35" y="54"/>
                    <a:pt x="39" y="53"/>
                    <a:pt x="42" y="53"/>
                  </a:cubicBezTo>
                  <a:cubicBezTo>
                    <a:pt x="46" y="53"/>
                    <a:pt x="49" y="53"/>
                    <a:pt x="49" y="49"/>
                  </a:cubicBezTo>
                  <a:cubicBezTo>
                    <a:pt x="49" y="46"/>
                    <a:pt x="52" y="41"/>
                    <a:pt x="54" y="40"/>
                  </a:cubicBezTo>
                  <a:cubicBezTo>
                    <a:pt x="56" y="40"/>
                    <a:pt x="60" y="42"/>
                    <a:pt x="62" y="41"/>
                  </a:cubicBezTo>
                  <a:cubicBezTo>
                    <a:pt x="63" y="40"/>
                    <a:pt x="52" y="49"/>
                    <a:pt x="57" y="48"/>
                  </a:cubicBezTo>
                  <a:cubicBezTo>
                    <a:pt x="61" y="46"/>
                    <a:pt x="67" y="43"/>
                    <a:pt x="65" y="46"/>
                  </a:cubicBezTo>
                  <a:cubicBezTo>
                    <a:pt x="63" y="50"/>
                    <a:pt x="60" y="55"/>
                    <a:pt x="66" y="52"/>
                  </a:cubicBezTo>
                  <a:cubicBezTo>
                    <a:pt x="72" y="48"/>
                    <a:pt x="72" y="50"/>
                    <a:pt x="71" y="53"/>
                  </a:cubicBezTo>
                  <a:cubicBezTo>
                    <a:pt x="70" y="55"/>
                    <a:pt x="69" y="58"/>
                    <a:pt x="72" y="55"/>
                  </a:cubicBezTo>
                  <a:cubicBezTo>
                    <a:pt x="76" y="52"/>
                    <a:pt x="78" y="52"/>
                    <a:pt x="76" y="56"/>
                  </a:cubicBezTo>
                  <a:cubicBezTo>
                    <a:pt x="74" y="59"/>
                    <a:pt x="73" y="61"/>
                    <a:pt x="76" y="59"/>
                  </a:cubicBezTo>
                  <a:cubicBezTo>
                    <a:pt x="79" y="56"/>
                    <a:pt x="81" y="57"/>
                    <a:pt x="81" y="58"/>
                  </a:cubicBezTo>
                  <a:cubicBezTo>
                    <a:pt x="81" y="60"/>
                    <a:pt x="80" y="63"/>
                    <a:pt x="83" y="61"/>
                  </a:cubicBezTo>
                  <a:cubicBezTo>
                    <a:pt x="87" y="59"/>
                    <a:pt x="87" y="61"/>
                    <a:pt x="87" y="62"/>
                  </a:cubicBezTo>
                  <a:cubicBezTo>
                    <a:pt x="88" y="62"/>
                    <a:pt x="93" y="63"/>
                    <a:pt x="94" y="62"/>
                  </a:cubicBezTo>
                  <a:cubicBezTo>
                    <a:pt x="96" y="61"/>
                    <a:pt x="96" y="57"/>
                    <a:pt x="95" y="56"/>
                  </a:cubicBezTo>
                  <a:cubicBezTo>
                    <a:pt x="94" y="55"/>
                    <a:pt x="95" y="49"/>
                    <a:pt x="98" y="50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33"/>
            <p:cNvSpPr>
              <a:spLocks noEditPoints="1"/>
            </p:cNvSpPr>
            <p:nvPr/>
          </p:nvSpPr>
          <p:spPr bwMode="auto">
            <a:xfrm>
              <a:off x="3665538" y="2316163"/>
              <a:ext cx="77788" cy="34925"/>
            </a:xfrm>
            <a:custGeom>
              <a:avLst/>
              <a:gdLst>
                <a:gd name="T0" fmla="*/ 1 w 36"/>
                <a:gd name="T1" fmla="*/ 12 h 17"/>
                <a:gd name="T2" fmla="*/ 2 w 36"/>
                <a:gd name="T3" fmla="*/ 16 h 17"/>
                <a:gd name="T4" fmla="*/ 13 w 36"/>
                <a:gd name="T5" fmla="*/ 15 h 17"/>
                <a:gd name="T6" fmla="*/ 6 w 36"/>
                <a:gd name="T7" fmla="*/ 14 h 17"/>
                <a:gd name="T8" fmla="*/ 1 w 36"/>
                <a:gd name="T9" fmla="*/ 12 h 17"/>
                <a:gd name="T10" fmla="*/ 18 w 36"/>
                <a:gd name="T11" fmla="*/ 14 h 17"/>
                <a:gd name="T12" fmla="*/ 25 w 36"/>
                <a:gd name="T13" fmla="*/ 15 h 17"/>
                <a:gd name="T14" fmla="*/ 35 w 36"/>
                <a:gd name="T15" fmla="*/ 11 h 17"/>
                <a:gd name="T16" fmla="*/ 29 w 36"/>
                <a:gd name="T17" fmla="*/ 0 h 17"/>
                <a:gd name="T18" fmla="*/ 29 w 36"/>
                <a:gd name="T19" fmla="*/ 0 h 17"/>
                <a:gd name="T20" fmla="*/ 31 w 36"/>
                <a:gd name="T21" fmla="*/ 3 h 17"/>
                <a:gd name="T22" fmla="*/ 29 w 36"/>
                <a:gd name="T23" fmla="*/ 11 h 17"/>
                <a:gd name="T24" fmla="*/ 18 w 36"/>
                <a:gd name="T25" fmla="*/ 14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" h="17">
                  <a:moveTo>
                    <a:pt x="1" y="12"/>
                  </a:moveTo>
                  <a:cubicBezTo>
                    <a:pt x="0" y="14"/>
                    <a:pt x="0" y="15"/>
                    <a:pt x="2" y="16"/>
                  </a:cubicBezTo>
                  <a:cubicBezTo>
                    <a:pt x="4" y="17"/>
                    <a:pt x="9" y="16"/>
                    <a:pt x="13" y="15"/>
                  </a:cubicBezTo>
                  <a:cubicBezTo>
                    <a:pt x="11" y="15"/>
                    <a:pt x="9" y="14"/>
                    <a:pt x="6" y="14"/>
                  </a:cubicBezTo>
                  <a:cubicBezTo>
                    <a:pt x="3" y="13"/>
                    <a:pt x="2" y="13"/>
                    <a:pt x="1" y="12"/>
                  </a:cubicBezTo>
                  <a:close/>
                  <a:moveTo>
                    <a:pt x="18" y="14"/>
                  </a:moveTo>
                  <a:cubicBezTo>
                    <a:pt x="20" y="15"/>
                    <a:pt x="22" y="15"/>
                    <a:pt x="25" y="15"/>
                  </a:cubicBezTo>
                  <a:cubicBezTo>
                    <a:pt x="30" y="15"/>
                    <a:pt x="34" y="12"/>
                    <a:pt x="35" y="11"/>
                  </a:cubicBezTo>
                  <a:cubicBezTo>
                    <a:pt x="36" y="9"/>
                    <a:pt x="35" y="1"/>
                    <a:pt x="29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30" y="1"/>
                    <a:pt x="31" y="2"/>
                    <a:pt x="31" y="3"/>
                  </a:cubicBezTo>
                  <a:cubicBezTo>
                    <a:pt x="32" y="4"/>
                    <a:pt x="31" y="11"/>
                    <a:pt x="29" y="11"/>
                  </a:cubicBezTo>
                  <a:cubicBezTo>
                    <a:pt x="26" y="11"/>
                    <a:pt x="21" y="13"/>
                    <a:pt x="18" y="14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34"/>
            <p:cNvSpPr>
              <a:spLocks/>
            </p:cNvSpPr>
            <p:nvPr/>
          </p:nvSpPr>
          <p:spPr bwMode="auto">
            <a:xfrm>
              <a:off x="3511550" y="2493963"/>
              <a:ext cx="322263" cy="146050"/>
            </a:xfrm>
            <a:custGeom>
              <a:avLst/>
              <a:gdLst>
                <a:gd name="T0" fmla="*/ 6 w 152"/>
                <a:gd name="T1" fmla="*/ 53 h 69"/>
                <a:gd name="T2" fmla="*/ 16 w 152"/>
                <a:gd name="T3" fmla="*/ 50 h 69"/>
                <a:gd name="T4" fmla="*/ 75 w 152"/>
                <a:gd name="T5" fmla="*/ 10 h 69"/>
                <a:gd name="T6" fmla="*/ 89 w 152"/>
                <a:gd name="T7" fmla="*/ 0 h 69"/>
                <a:gd name="T8" fmla="*/ 152 w 152"/>
                <a:gd name="T9" fmla="*/ 19 h 69"/>
                <a:gd name="T10" fmla="*/ 152 w 152"/>
                <a:gd name="T11" fmla="*/ 23 h 69"/>
                <a:gd name="T12" fmla="*/ 117 w 152"/>
                <a:gd name="T13" fmla="*/ 41 h 69"/>
                <a:gd name="T14" fmla="*/ 49 w 152"/>
                <a:gd name="T15" fmla="*/ 69 h 69"/>
                <a:gd name="T16" fmla="*/ 6 w 152"/>
                <a:gd name="T17" fmla="*/ 53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2" h="69">
                  <a:moveTo>
                    <a:pt x="6" y="53"/>
                  </a:moveTo>
                  <a:cubicBezTo>
                    <a:pt x="9" y="52"/>
                    <a:pt x="12" y="51"/>
                    <a:pt x="16" y="50"/>
                  </a:cubicBezTo>
                  <a:cubicBezTo>
                    <a:pt x="16" y="50"/>
                    <a:pt x="70" y="14"/>
                    <a:pt x="75" y="10"/>
                  </a:cubicBezTo>
                  <a:cubicBezTo>
                    <a:pt x="80" y="7"/>
                    <a:pt x="89" y="0"/>
                    <a:pt x="89" y="0"/>
                  </a:cubicBezTo>
                  <a:cubicBezTo>
                    <a:pt x="89" y="0"/>
                    <a:pt x="129" y="17"/>
                    <a:pt x="152" y="19"/>
                  </a:cubicBezTo>
                  <a:cubicBezTo>
                    <a:pt x="152" y="23"/>
                    <a:pt x="152" y="23"/>
                    <a:pt x="152" y="23"/>
                  </a:cubicBezTo>
                  <a:cubicBezTo>
                    <a:pt x="140" y="29"/>
                    <a:pt x="128" y="35"/>
                    <a:pt x="117" y="41"/>
                  </a:cubicBezTo>
                  <a:cubicBezTo>
                    <a:pt x="94" y="50"/>
                    <a:pt x="72" y="59"/>
                    <a:pt x="49" y="69"/>
                  </a:cubicBezTo>
                  <a:cubicBezTo>
                    <a:pt x="49" y="69"/>
                    <a:pt x="0" y="61"/>
                    <a:pt x="6" y="53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35"/>
            <p:cNvSpPr>
              <a:spLocks noEditPoints="1"/>
            </p:cNvSpPr>
            <p:nvPr/>
          </p:nvSpPr>
          <p:spPr bwMode="auto">
            <a:xfrm>
              <a:off x="3509963" y="2493963"/>
              <a:ext cx="323850" cy="146050"/>
            </a:xfrm>
            <a:custGeom>
              <a:avLst/>
              <a:gdLst>
                <a:gd name="T0" fmla="*/ 6 w 153"/>
                <a:gd name="T1" fmla="*/ 52 h 69"/>
                <a:gd name="T2" fmla="*/ 16 w 153"/>
                <a:gd name="T3" fmla="*/ 49 h 69"/>
                <a:gd name="T4" fmla="*/ 76 w 153"/>
                <a:gd name="T5" fmla="*/ 10 h 69"/>
                <a:gd name="T6" fmla="*/ 90 w 153"/>
                <a:gd name="T7" fmla="*/ 0 h 69"/>
                <a:gd name="T8" fmla="*/ 90 w 153"/>
                <a:gd name="T9" fmla="*/ 0 h 69"/>
                <a:gd name="T10" fmla="*/ 91 w 153"/>
                <a:gd name="T11" fmla="*/ 0 h 69"/>
                <a:gd name="T12" fmla="*/ 153 w 153"/>
                <a:gd name="T13" fmla="*/ 18 h 69"/>
                <a:gd name="T14" fmla="*/ 153 w 153"/>
                <a:gd name="T15" fmla="*/ 18 h 69"/>
                <a:gd name="T16" fmla="*/ 153 w 153"/>
                <a:gd name="T17" fmla="*/ 19 h 69"/>
                <a:gd name="T18" fmla="*/ 153 w 153"/>
                <a:gd name="T19" fmla="*/ 23 h 69"/>
                <a:gd name="T20" fmla="*/ 153 w 153"/>
                <a:gd name="T21" fmla="*/ 23 h 69"/>
                <a:gd name="T22" fmla="*/ 153 w 153"/>
                <a:gd name="T23" fmla="*/ 24 h 69"/>
                <a:gd name="T24" fmla="*/ 118 w 153"/>
                <a:gd name="T25" fmla="*/ 41 h 69"/>
                <a:gd name="T26" fmla="*/ 118 w 153"/>
                <a:gd name="T27" fmla="*/ 41 h 69"/>
                <a:gd name="T28" fmla="*/ 50 w 153"/>
                <a:gd name="T29" fmla="*/ 69 h 69"/>
                <a:gd name="T30" fmla="*/ 50 w 153"/>
                <a:gd name="T31" fmla="*/ 69 h 69"/>
                <a:gd name="T32" fmla="*/ 50 w 153"/>
                <a:gd name="T33" fmla="*/ 69 h 69"/>
                <a:gd name="T34" fmla="*/ 6 w 153"/>
                <a:gd name="T35" fmla="*/ 53 h 69"/>
                <a:gd name="T36" fmla="*/ 6 w 153"/>
                <a:gd name="T37" fmla="*/ 52 h 69"/>
                <a:gd name="T38" fmla="*/ 6 w 153"/>
                <a:gd name="T39" fmla="*/ 52 h 69"/>
                <a:gd name="T40" fmla="*/ 17 w 153"/>
                <a:gd name="T41" fmla="*/ 50 h 69"/>
                <a:gd name="T42" fmla="*/ 7 w 153"/>
                <a:gd name="T43" fmla="*/ 53 h 69"/>
                <a:gd name="T44" fmla="*/ 50 w 153"/>
                <a:gd name="T45" fmla="*/ 68 h 69"/>
                <a:gd name="T46" fmla="*/ 118 w 153"/>
                <a:gd name="T47" fmla="*/ 41 h 69"/>
                <a:gd name="T48" fmla="*/ 152 w 153"/>
                <a:gd name="T49" fmla="*/ 23 h 69"/>
                <a:gd name="T50" fmla="*/ 152 w 153"/>
                <a:gd name="T51" fmla="*/ 19 h 69"/>
                <a:gd name="T52" fmla="*/ 91 w 153"/>
                <a:gd name="T53" fmla="*/ 1 h 69"/>
                <a:gd name="T54" fmla="*/ 76 w 153"/>
                <a:gd name="T55" fmla="*/ 11 h 69"/>
                <a:gd name="T56" fmla="*/ 17 w 153"/>
                <a:gd name="T57" fmla="*/ 50 h 69"/>
                <a:gd name="T58" fmla="*/ 17 w 153"/>
                <a:gd name="T59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3" h="69">
                  <a:moveTo>
                    <a:pt x="6" y="52"/>
                  </a:moveTo>
                  <a:cubicBezTo>
                    <a:pt x="16" y="49"/>
                    <a:pt x="16" y="49"/>
                    <a:pt x="16" y="49"/>
                  </a:cubicBezTo>
                  <a:cubicBezTo>
                    <a:pt x="18" y="48"/>
                    <a:pt x="71" y="14"/>
                    <a:pt x="76" y="10"/>
                  </a:cubicBezTo>
                  <a:cubicBezTo>
                    <a:pt x="80" y="7"/>
                    <a:pt x="90" y="0"/>
                    <a:pt x="90" y="0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91" y="0"/>
                    <a:pt x="130" y="16"/>
                    <a:pt x="153" y="18"/>
                  </a:cubicBezTo>
                  <a:cubicBezTo>
                    <a:pt x="153" y="18"/>
                    <a:pt x="153" y="18"/>
                    <a:pt x="153" y="18"/>
                  </a:cubicBezTo>
                  <a:cubicBezTo>
                    <a:pt x="153" y="19"/>
                    <a:pt x="153" y="19"/>
                    <a:pt x="153" y="19"/>
                  </a:cubicBezTo>
                  <a:cubicBezTo>
                    <a:pt x="153" y="23"/>
                    <a:pt x="153" y="23"/>
                    <a:pt x="153" y="23"/>
                  </a:cubicBezTo>
                  <a:cubicBezTo>
                    <a:pt x="153" y="23"/>
                    <a:pt x="153" y="23"/>
                    <a:pt x="153" y="23"/>
                  </a:cubicBezTo>
                  <a:cubicBezTo>
                    <a:pt x="153" y="24"/>
                    <a:pt x="153" y="24"/>
                    <a:pt x="153" y="24"/>
                  </a:cubicBezTo>
                  <a:cubicBezTo>
                    <a:pt x="118" y="41"/>
                    <a:pt x="118" y="41"/>
                    <a:pt x="118" y="41"/>
                  </a:cubicBezTo>
                  <a:cubicBezTo>
                    <a:pt x="118" y="41"/>
                    <a:pt x="118" y="41"/>
                    <a:pt x="118" y="41"/>
                  </a:cubicBezTo>
                  <a:cubicBezTo>
                    <a:pt x="50" y="69"/>
                    <a:pt x="50" y="69"/>
                    <a:pt x="50" y="69"/>
                  </a:cubicBezTo>
                  <a:cubicBezTo>
                    <a:pt x="50" y="69"/>
                    <a:pt x="50" y="69"/>
                    <a:pt x="50" y="69"/>
                  </a:cubicBezTo>
                  <a:cubicBezTo>
                    <a:pt x="50" y="69"/>
                    <a:pt x="50" y="69"/>
                    <a:pt x="50" y="69"/>
                  </a:cubicBezTo>
                  <a:cubicBezTo>
                    <a:pt x="50" y="69"/>
                    <a:pt x="0" y="61"/>
                    <a:pt x="6" y="53"/>
                  </a:cubicBezTo>
                  <a:cubicBezTo>
                    <a:pt x="6" y="52"/>
                    <a:pt x="6" y="52"/>
                    <a:pt x="6" y="52"/>
                  </a:cubicBezTo>
                  <a:cubicBezTo>
                    <a:pt x="6" y="52"/>
                    <a:pt x="6" y="52"/>
                    <a:pt x="6" y="52"/>
                  </a:cubicBezTo>
                  <a:close/>
                  <a:moveTo>
                    <a:pt x="17" y="50"/>
                  </a:moveTo>
                  <a:cubicBezTo>
                    <a:pt x="7" y="53"/>
                    <a:pt x="7" y="53"/>
                    <a:pt x="7" y="53"/>
                  </a:cubicBezTo>
                  <a:cubicBezTo>
                    <a:pt x="2" y="60"/>
                    <a:pt x="48" y="68"/>
                    <a:pt x="50" y="68"/>
                  </a:cubicBezTo>
                  <a:cubicBezTo>
                    <a:pt x="118" y="41"/>
                    <a:pt x="118" y="41"/>
                    <a:pt x="118" y="41"/>
                  </a:cubicBezTo>
                  <a:cubicBezTo>
                    <a:pt x="152" y="23"/>
                    <a:pt x="152" y="23"/>
                    <a:pt x="152" y="23"/>
                  </a:cubicBezTo>
                  <a:cubicBezTo>
                    <a:pt x="152" y="19"/>
                    <a:pt x="152" y="19"/>
                    <a:pt x="152" y="19"/>
                  </a:cubicBezTo>
                  <a:cubicBezTo>
                    <a:pt x="131" y="17"/>
                    <a:pt x="93" y="2"/>
                    <a:pt x="91" y="1"/>
                  </a:cubicBezTo>
                  <a:cubicBezTo>
                    <a:pt x="89" y="1"/>
                    <a:pt x="80" y="7"/>
                    <a:pt x="76" y="11"/>
                  </a:cubicBezTo>
                  <a:cubicBezTo>
                    <a:pt x="71" y="14"/>
                    <a:pt x="17" y="50"/>
                    <a:pt x="17" y="50"/>
                  </a:cubicBezTo>
                  <a:cubicBezTo>
                    <a:pt x="17" y="50"/>
                    <a:pt x="17" y="50"/>
                    <a:pt x="17" y="50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36"/>
            <p:cNvSpPr>
              <a:spLocks/>
            </p:cNvSpPr>
            <p:nvPr/>
          </p:nvSpPr>
          <p:spPr bwMode="auto">
            <a:xfrm>
              <a:off x="3530600" y="2514600"/>
              <a:ext cx="303213" cy="95250"/>
            </a:xfrm>
            <a:custGeom>
              <a:avLst/>
              <a:gdLst>
                <a:gd name="T0" fmla="*/ 0 w 191"/>
                <a:gd name="T1" fmla="*/ 59 h 60"/>
                <a:gd name="T2" fmla="*/ 110 w 191"/>
                <a:gd name="T3" fmla="*/ 0 h 60"/>
                <a:gd name="T4" fmla="*/ 191 w 191"/>
                <a:gd name="T5" fmla="*/ 12 h 60"/>
                <a:gd name="T6" fmla="*/ 191 w 191"/>
                <a:gd name="T7" fmla="*/ 17 h 60"/>
                <a:gd name="T8" fmla="*/ 111 w 191"/>
                <a:gd name="T9" fmla="*/ 7 h 60"/>
                <a:gd name="T10" fmla="*/ 8 w 191"/>
                <a:gd name="T11" fmla="*/ 60 h 60"/>
                <a:gd name="T12" fmla="*/ 0 w 191"/>
                <a:gd name="T13" fmla="*/ 5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1" h="60">
                  <a:moveTo>
                    <a:pt x="0" y="59"/>
                  </a:moveTo>
                  <a:lnTo>
                    <a:pt x="110" y="0"/>
                  </a:lnTo>
                  <a:lnTo>
                    <a:pt x="191" y="12"/>
                  </a:lnTo>
                  <a:lnTo>
                    <a:pt x="191" y="17"/>
                  </a:lnTo>
                  <a:lnTo>
                    <a:pt x="111" y="7"/>
                  </a:lnTo>
                  <a:lnTo>
                    <a:pt x="8" y="60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37"/>
            <p:cNvSpPr>
              <a:spLocks noEditPoints="1"/>
            </p:cNvSpPr>
            <p:nvPr/>
          </p:nvSpPr>
          <p:spPr bwMode="auto">
            <a:xfrm>
              <a:off x="3530600" y="2513013"/>
              <a:ext cx="303213" cy="96838"/>
            </a:xfrm>
            <a:custGeom>
              <a:avLst/>
              <a:gdLst>
                <a:gd name="T0" fmla="*/ 0 w 191"/>
                <a:gd name="T1" fmla="*/ 60 h 61"/>
                <a:gd name="T2" fmla="*/ 110 w 191"/>
                <a:gd name="T3" fmla="*/ 0 h 61"/>
                <a:gd name="T4" fmla="*/ 110 w 191"/>
                <a:gd name="T5" fmla="*/ 0 h 61"/>
                <a:gd name="T6" fmla="*/ 110 w 191"/>
                <a:gd name="T7" fmla="*/ 0 h 61"/>
                <a:gd name="T8" fmla="*/ 191 w 191"/>
                <a:gd name="T9" fmla="*/ 12 h 61"/>
                <a:gd name="T10" fmla="*/ 191 w 191"/>
                <a:gd name="T11" fmla="*/ 12 h 61"/>
                <a:gd name="T12" fmla="*/ 191 w 191"/>
                <a:gd name="T13" fmla="*/ 13 h 61"/>
                <a:gd name="T14" fmla="*/ 191 w 191"/>
                <a:gd name="T15" fmla="*/ 18 h 61"/>
                <a:gd name="T16" fmla="*/ 111 w 191"/>
                <a:gd name="T17" fmla="*/ 9 h 61"/>
                <a:gd name="T18" fmla="*/ 8 w 191"/>
                <a:gd name="T19" fmla="*/ 61 h 61"/>
                <a:gd name="T20" fmla="*/ 8 w 191"/>
                <a:gd name="T21" fmla="*/ 61 h 61"/>
                <a:gd name="T22" fmla="*/ 8 w 191"/>
                <a:gd name="T23" fmla="*/ 61 h 61"/>
                <a:gd name="T24" fmla="*/ 0 w 191"/>
                <a:gd name="T25" fmla="*/ 60 h 61"/>
                <a:gd name="T26" fmla="*/ 0 w 191"/>
                <a:gd name="T27" fmla="*/ 60 h 61"/>
                <a:gd name="T28" fmla="*/ 0 w 191"/>
                <a:gd name="T29" fmla="*/ 60 h 61"/>
                <a:gd name="T30" fmla="*/ 110 w 191"/>
                <a:gd name="T31" fmla="*/ 1 h 61"/>
                <a:gd name="T32" fmla="*/ 1 w 191"/>
                <a:gd name="T33" fmla="*/ 60 h 61"/>
                <a:gd name="T34" fmla="*/ 8 w 191"/>
                <a:gd name="T35" fmla="*/ 61 h 61"/>
                <a:gd name="T36" fmla="*/ 111 w 191"/>
                <a:gd name="T37" fmla="*/ 8 h 61"/>
                <a:gd name="T38" fmla="*/ 111 w 191"/>
                <a:gd name="T39" fmla="*/ 8 h 61"/>
                <a:gd name="T40" fmla="*/ 111 w 191"/>
                <a:gd name="T41" fmla="*/ 8 h 61"/>
                <a:gd name="T42" fmla="*/ 190 w 191"/>
                <a:gd name="T43" fmla="*/ 18 h 61"/>
                <a:gd name="T44" fmla="*/ 190 w 191"/>
                <a:gd name="T45" fmla="*/ 13 h 61"/>
                <a:gd name="T46" fmla="*/ 110 w 191"/>
                <a:gd name="T47" fmla="*/ 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91" h="61">
                  <a:moveTo>
                    <a:pt x="0" y="60"/>
                  </a:moveTo>
                  <a:lnTo>
                    <a:pt x="110" y="0"/>
                  </a:lnTo>
                  <a:lnTo>
                    <a:pt x="110" y="0"/>
                  </a:lnTo>
                  <a:lnTo>
                    <a:pt x="110" y="0"/>
                  </a:lnTo>
                  <a:lnTo>
                    <a:pt x="191" y="12"/>
                  </a:lnTo>
                  <a:lnTo>
                    <a:pt x="191" y="12"/>
                  </a:lnTo>
                  <a:lnTo>
                    <a:pt x="191" y="13"/>
                  </a:lnTo>
                  <a:lnTo>
                    <a:pt x="191" y="18"/>
                  </a:lnTo>
                  <a:lnTo>
                    <a:pt x="111" y="9"/>
                  </a:lnTo>
                  <a:lnTo>
                    <a:pt x="8" y="61"/>
                  </a:lnTo>
                  <a:lnTo>
                    <a:pt x="8" y="61"/>
                  </a:lnTo>
                  <a:lnTo>
                    <a:pt x="8" y="6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close/>
                  <a:moveTo>
                    <a:pt x="110" y="1"/>
                  </a:moveTo>
                  <a:lnTo>
                    <a:pt x="1" y="60"/>
                  </a:lnTo>
                  <a:lnTo>
                    <a:pt x="8" y="61"/>
                  </a:lnTo>
                  <a:lnTo>
                    <a:pt x="111" y="8"/>
                  </a:lnTo>
                  <a:lnTo>
                    <a:pt x="111" y="8"/>
                  </a:lnTo>
                  <a:lnTo>
                    <a:pt x="111" y="8"/>
                  </a:lnTo>
                  <a:lnTo>
                    <a:pt x="190" y="18"/>
                  </a:lnTo>
                  <a:lnTo>
                    <a:pt x="190" y="13"/>
                  </a:lnTo>
                  <a:lnTo>
                    <a:pt x="110" y="1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38"/>
            <p:cNvSpPr>
              <a:spLocks/>
            </p:cNvSpPr>
            <p:nvPr/>
          </p:nvSpPr>
          <p:spPr bwMode="auto">
            <a:xfrm>
              <a:off x="3535363" y="2525713"/>
              <a:ext cx="298450" cy="114300"/>
            </a:xfrm>
            <a:custGeom>
              <a:avLst/>
              <a:gdLst>
                <a:gd name="T0" fmla="*/ 141 w 141"/>
                <a:gd name="T1" fmla="*/ 8 h 54"/>
                <a:gd name="T2" fmla="*/ 106 w 141"/>
                <a:gd name="T3" fmla="*/ 26 h 54"/>
                <a:gd name="T4" fmla="*/ 38 w 141"/>
                <a:gd name="T5" fmla="*/ 54 h 54"/>
                <a:gd name="T6" fmla="*/ 2 w 141"/>
                <a:gd name="T7" fmla="*/ 45 h 54"/>
                <a:gd name="T8" fmla="*/ 1 w 141"/>
                <a:gd name="T9" fmla="*/ 42 h 54"/>
                <a:gd name="T10" fmla="*/ 4 w 141"/>
                <a:gd name="T11" fmla="*/ 40 h 54"/>
                <a:gd name="T12" fmla="*/ 81 w 141"/>
                <a:gd name="T13" fmla="*/ 0 h 54"/>
                <a:gd name="T14" fmla="*/ 141 w 141"/>
                <a:gd name="T15" fmla="*/ 8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1" h="54">
                  <a:moveTo>
                    <a:pt x="141" y="8"/>
                  </a:moveTo>
                  <a:cubicBezTo>
                    <a:pt x="129" y="14"/>
                    <a:pt x="117" y="20"/>
                    <a:pt x="106" y="26"/>
                  </a:cubicBezTo>
                  <a:cubicBezTo>
                    <a:pt x="83" y="35"/>
                    <a:pt x="61" y="44"/>
                    <a:pt x="38" y="54"/>
                  </a:cubicBezTo>
                  <a:cubicBezTo>
                    <a:pt x="38" y="54"/>
                    <a:pt x="15" y="50"/>
                    <a:pt x="2" y="45"/>
                  </a:cubicBezTo>
                  <a:cubicBezTo>
                    <a:pt x="1" y="44"/>
                    <a:pt x="0" y="43"/>
                    <a:pt x="1" y="42"/>
                  </a:cubicBezTo>
                  <a:cubicBezTo>
                    <a:pt x="4" y="40"/>
                    <a:pt x="4" y="40"/>
                    <a:pt x="4" y="40"/>
                  </a:cubicBezTo>
                  <a:cubicBezTo>
                    <a:pt x="81" y="0"/>
                    <a:pt x="81" y="0"/>
                    <a:pt x="81" y="0"/>
                  </a:cubicBezTo>
                  <a:lnTo>
                    <a:pt x="141" y="8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39"/>
            <p:cNvSpPr>
              <a:spLocks noEditPoints="1"/>
            </p:cNvSpPr>
            <p:nvPr/>
          </p:nvSpPr>
          <p:spPr bwMode="auto">
            <a:xfrm>
              <a:off x="3535363" y="2525713"/>
              <a:ext cx="298450" cy="114300"/>
            </a:xfrm>
            <a:custGeom>
              <a:avLst/>
              <a:gdLst>
                <a:gd name="T0" fmla="*/ 141 w 141"/>
                <a:gd name="T1" fmla="*/ 9 h 54"/>
                <a:gd name="T2" fmla="*/ 106 w 141"/>
                <a:gd name="T3" fmla="*/ 26 h 54"/>
                <a:gd name="T4" fmla="*/ 106 w 141"/>
                <a:gd name="T5" fmla="*/ 26 h 54"/>
                <a:gd name="T6" fmla="*/ 38 w 141"/>
                <a:gd name="T7" fmla="*/ 54 h 54"/>
                <a:gd name="T8" fmla="*/ 38 w 141"/>
                <a:gd name="T9" fmla="*/ 54 h 54"/>
                <a:gd name="T10" fmla="*/ 38 w 141"/>
                <a:gd name="T11" fmla="*/ 54 h 54"/>
                <a:gd name="T12" fmla="*/ 2 w 141"/>
                <a:gd name="T13" fmla="*/ 45 h 54"/>
                <a:gd name="T14" fmla="*/ 2 w 141"/>
                <a:gd name="T15" fmla="*/ 45 h 54"/>
                <a:gd name="T16" fmla="*/ 2 w 141"/>
                <a:gd name="T17" fmla="*/ 45 h 54"/>
                <a:gd name="T18" fmla="*/ 0 w 141"/>
                <a:gd name="T19" fmla="*/ 43 h 54"/>
                <a:gd name="T20" fmla="*/ 0 w 141"/>
                <a:gd name="T21" fmla="*/ 43 h 54"/>
                <a:gd name="T22" fmla="*/ 1 w 141"/>
                <a:gd name="T23" fmla="*/ 42 h 54"/>
                <a:gd name="T24" fmla="*/ 1 w 141"/>
                <a:gd name="T25" fmla="*/ 42 h 54"/>
                <a:gd name="T26" fmla="*/ 3 w 141"/>
                <a:gd name="T27" fmla="*/ 40 h 54"/>
                <a:gd name="T28" fmla="*/ 3 w 141"/>
                <a:gd name="T29" fmla="*/ 40 h 54"/>
                <a:gd name="T30" fmla="*/ 4 w 141"/>
                <a:gd name="T31" fmla="*/ 40 h 54"/>
                <a:gd name="T32" fmla="*/ 81 w 141"/>
                <a:gd name="T33" fmla="*/ 0 h 54"/>
                <a:gd name="T34" fmla="*/ 81 w 141"/>
                <a:gd name="T35" fmla="*/ 0 h 54"/>
                <a:gd name="T36" fmla="*/ 81 w 141"/>
                <a:gd name="T37" fmla="*/ 0 h 54"/>
                <a:gd name="T38" fmla="*/ 141 w 141"/>
                <a:gd name="T39" fmla="*/ 8 h 54"/>
                <a:gd name="T40" fmla="*/ 141 w 141"/>
                <a:gd name="T41" fmla="*/ 9 h 54"/>
                <a:gd name="T42" fmla="*/ 106 w 141"/>
                <a:gd name="T43" fmla="*/ 26 h 54"/>
                <a:gd name="T44" fmla="*/ 140 w 141"/>
                <a:gd name="T45" fmla="*/ 8 h 54"/>
                <a:gd name="T46" fmla="*/ 81 w 141"/>
                <a:gd name="T47" fmla="*/ 1 h 54"/>
                <a:gd name="T48" fmla="*/ 4 w 141"/>
                <a:gd name="T49" fmla="*/ 40 h 54"/>
                <a:gd name="T50" fmla="*/ 1 w 141"/>
                <a:gd name="T51" fmla="*/ 43 h 54"/>
                <a:gd name="T52" fmla="*/ 1 w 141"/>
                <a:gd name="T53" fmla="*/ 43 h 54"/>
                <a:gd name="T54" fmla="*/ 1 w 141"/>
                <a:gd name="T55" fmla="*/ 43 h 54"/>
                <a:gd name="T56" fmla="*/ 1 w 141"/>
                <a:gd name="T57" fmla="*/ 43 h 54"/>
                <a:gd name="T58" fmla="*/ 1 w 141"/>
                <a:gd name="T59" fmla="*/ 43 h 54"/>
                <a:gd name="T60" fmla="*/ 1 w 141"/>
                <a:gd name="T61" fmla="*/ 43 h 54"/>
                <a:gd name="T62" fmla="*/ 2 w 141"/>
                <a:gd name="T63" fmla="*/ 45 h 54"/>
                <a:gd name="T64" fmla="*/ 38 w 141"/>
                <a:gd name="T65" fmla="*/ 53 h 54"/>
                <a:gd name="T66" fmla="*/ 106 w 141"/>
                <a:gd name="T67" fmla="*/ 26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41" h="54">
                  <a:moveTo>
                    <a:pt x="141" y="9"/>
                  </a:moveTo>
                  <a:cubicBezTo>
                    <a:pt x="106" y="26"/>
                    <a:pt x="106" y="26"/>
                    <a:pt x="106" y="26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8" y="54"/>
                    <a:pt x="15" y="50"/>
                    <a:pt x="2" y="45"/>
                  </a:cubicBezTo>
                  <a:cubicBezTo>
                    <a:pt x="2" y="45"/>
                    <a:pt x="2" y="45"/>
                    <a:pt x="2" y="45"/>
                  </a:cubicBezTo>
                  <a:cubicBezTo>
                    <a:pt x="2" y="45"/>
                    <a:pt x="2" y="45"/>
                    <a:pt x="2" y="45"/>
                  </a:cubicBezTo>
                  <a:cubicBezTo>
                    <a:pt x="1" y="44"/>
                    <a:pt x="1" y="44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2"/>
                    <a:pt x="1" y="42"/>
                  </a:cubicBezTo>
                  <a:cubicBezTo>
                    <a:pt x="1" y="42"/>
                    <a:pt x="1" y="42"/>
                    <a:pt x="1" y="42"/>
                  </a:cubicBezTo>
                  <a:cubicBezTo>
                    <a:pt x="3" y="40"/>
                    <a:pt x="3" y="40"/>
                    <a:pt x="3" y="40"/>
                  </a:cubicBezTo>
                  <a:cubicBezTo>
                    <a:pt x="3" y="40"/>
                    <a:pt x="3" y="40"/>
                    <a:pt x="3" y="40"/>
                  </a:cubicBezTo>
                  <a:cubicBezTo>
                    <a:pt x="4" y="40"/>
                    <a:pt x="4" y="40"/>
                    <a:pt x="4" y="40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141" y="8"/>
                    <a:pt x="141" y="8"/>
                    <a:pt x="141" y="8"/>
                  </a:cubicBezTo>
                  <a:cubicBezTo>
                    <a:pt x="141" y="9"/>
                    <a:pt x="141" y="9"/>
                    <a:pt x="141" y="9"/>
                  </a:cubicBezTo>
                  <a:close/>
                  <a:moveTo>
                    <a:pt x="106" y="26"/>
                  </a:moveTo>
                  <a:cubicBezTo>
                    <a:pt x="140" y="8"/>
                    <a:pt x="140" y="8"/>
                    <a:pt x="140" y="8"/>
                  </a:cubicBezTo>
                  <a:cubicBezTo>
                    <a:pt x="81" y="1"/>
                    <a:pt x="81" y="1"/>
                    <a:pt x="81" y="1"/>
                  </a:cubicBezTo>
                  <a:cubicBezTo>
                    <a:pt x="4" y="40"/>
                    <a:pt x="4" y="40"/>
                    <a:pt x="4" y="40"/>
                  </a:cubicBezTo>
                  <a:cubicBezTo>
                    <a:pt x="1" y="43"/>
                    <a:pt x="1" y="43"/>
                    <a:pt x="1" y="43"/>
                  </a:cubicBezTo>
                  <a:cubicBezTo>
                    <a:pt x="1" y="43"/>
                    <a:pt x="1" y="43"/>
                    <a:pt x="1" y="43"/>
                  </a:cubicBezTo>
                  <a:cubicBezTo>
                    <a:pt x="1" y="43"/>
                    <a:pt x="1" y="43"/>
                    <a:pt x="1" y="43"/>
                  </a:cubicBezTo>
                  <a:cubicBezTo>
                    <a:pt x="1" y="43"/>
                    <a:pt x="1" y="43"/>
                    <a:pt x="1" y="43"/>
                  </a:cubicBezTo>
                  <a:cubicBezTo>
                    <a:pt x="1" y="43"/>
                    <a:pt x="1" y="43"/>
                    <a:pt x="1" y="43"/>
                  </a:cubicBezTo>
                  <a:cubicBezTo>
                    <a:pt x="1" y="43"/>
                    <a:pt x="1" y="43"/>
                    <a:pt x="1" y="43"/>
                  </a:cubicBezTo>
                  <a:cubicBezTo>
                    <a:pt x="1" y="43"/>
                    <a:pt x="1" y="44"/>
                    <a:pt x="2" y="45"/>
                  </a:cubicBezTo>
                  <a:cubicBezTo>
                    <a:pt x="14" y="49"/>
                    <a:pt x="36" y="53"/>
                    <a:pt x="38" y="53"/>
                  </a:cubicBezTo>
                  <a:lnTo>
                    <a:pt x="106" y="26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40"/>
            <p:cNvSpPr>
              <a:spLocks/>
            </p:cNvSpPr>
            <p:nvPr/>
          </p:nvSpPr>
          <p:spPr bwMode="auto">
            <a:xfrm>
              <a:off x="3411538" y="2597150"/>
              <a:ext cx="190500" cy="106363"/>
            </a:xfrm>
            <a:custGeom>
              <a:avLst/>
              <a:gdLst>
                <a:gd name="T0" fmla="*/ 12 w 90"/>
                <a:gd name="T1" fmla="*/ 5 h 50"/>
                <a:gd name="T2" fmla="*/ 5 w 90"/>
                <a:gd name="T3" fmla="*/ 25 h 50"/>
                <a:gd name="T4" fmla="*/ 2 w 90"/>
                <a:gd name="T5" fmla="*/ 39 h 50"/>
                <a:gd name="T6" fmla="*/ 9 w 90"/>
                <a:gd name="T7" fmla="*/ 41 h 50"/>
                <a:gd name="T8" fmla="*/ 19 w 90"/>
                <a:gd name="T9" fmla="*/ 44 h 50"/>
                <a:gd name="T10" fmla="*/ 39 w 90"/>
                <a:gd name="T11" fmla="*/ 50 h 50"/>
                <a:gd name="T12" fmla="*/ 53 w 90"/>
                <a:gd name="T13" fmla="*/ 45 h 50"/>
                <a:gd name="T14" fmla="*/ 54 w 90"/>
                <a:gd name="T15" fmla="*/ 40 h 50"/>
                <a:gd name="T16" fmla="*/ 62 w 90"/>
                <a:gd name="T17" fmla="*/ 35 h 50"/>
                <a:gd name="T18" fmla="*/ 60 w 90"/>
                <a:gd name="T19" fmla="*/ 29 h 50"/>
                <a:gd name="T20" fmla="*/ 66 w 90"/>
                <a:gd name="T21" fmla="*/ 24 h 50"/>
                <a:gd name="T22" fmla="*/ 65 w 90"/>
                <a:gd name="T23" fmla="*/ 17 h 50"/>
                <a:gd name="T24" fmla="*/ 81 w 90"/>
                <a:gd name="T25" fmla="*/ 14 h 50"/>
                <a:gd name="T26" fmla="*/ 89 w 90"/>
                <a:gd name="T27" fmla="*/ 9 h 50"/>
                <a:gd name="T28" fmla="*/ 83 w 90"/>
                <a:gd name="T29" fmla="*/ 6 h 50"/>
                <a:gd name="T30" fmla="*/ 78 w 90"/>
                <a:gd name="T31" fmla="*/ 6 h 50"/>
                <a:gd name="T32" fmla="*/ 62 w 90"/>
                <a:gd name="T33" fmla="*/ 6 h 50"/>
                <a:gd name="T34" fmla="*/ 56 w 90"/>
                <a:gd name="T35" fmla="*/ 5 h 50"/>
                <a:gd name="T36" fmla="*/ 63 w 90"/>
                <a:gd name="T37" fmla="*/ 1 h 50"/>
                <a:gd name="T38" fmla="*/ 43 w 90"/>
                <a:gd name="T39" fmla="*/ 1 h 50"/>
                <a:gd name="T40" fmla="*/ 27 w 90"/>
                <a:gd name="T41" fmla="*/ 1 h 50"/>
                <a:gd name="T42" fmla="*/ 12 w 90"/>
                <a:gd name="T43" fmla="*/ 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0" h="50">
                  <a:moveTo>
                    <a:pt x="12" y="5"/>
                  </a:moveTo>
                  <a:cubicBezTo>
                    <a:pt x="5" y="25"/>
                    <a:pt x="5" y="25"/>
                    <a:pt x="5" y="25"/>
                  </a:cubicBezTo>
                  <a:cubicBezTo>
                    <a:pt x="5" y="25"/>
                    <a:pt x="0" y="36"/>
                    <a:pt x="2" y="39"/>
                  </a:cubicBezTo>
                  <a:cubicBezTo>
                    <a:pt x="4" y="41"/>
                    <a:pt x="9" y="41"/>
                    <a:pt x="9" y="41"/>
                  </a:cubicBezTo>
                  <a:cubicBezTo>
                    <a:pt x="9" y="41"/>
                    <a:pt x="16" y="43"/>
                    <a:pt x="19" y="44"/>
                  </a:cubicBezTo>
                  <a:cubicBezTo>
                    <a:pt x="21" y="46"/>
                    <a:pt x="35" y="50"/>
                    <a:pt x="39" y="50"/>
                  </a:cubicBezTo>
                  <a:cubicBezTo>
                    <a:pt x="43" y="49"/>
                    <a:pt x="52" y="47"/>
                    <a:pt x="53" y="45"/>
                  </a:cubicBezTo>
                  <a:cubicBezTo>
                    <a:pt x="54" y="44"/>
                    <a:pt x="54" y="40"/>
                    <a:pt x="54" y="40"/>
                  </a:cubicBezTo>
                  <a:cubicBezTo>
                    <a:pt x="54" y="40"/>
                    <a:pt x="61" y="38"/>
                    <a:pt x="62" y="35"/>
                  </a:cubicBezTo>
                  <a:cubicBezTo>
                    <a:pt x="63" y="32"/>
                    <a:pt x="60" y="29"/>
                    <a:pt x="60" y="29"/>
                  </a:cubicBezTo>
                  <a:cubicBezTo>
                    <a:pt x="60" y="29"/>
                    <a:pt x="66" y="28"/>
                    <a:pt x="66" y="24"/>
                  </a:cubicBezTo>
                  <a:cubicBezTo>
                    <a:pt x="66" y="21"/>
                    <a:pt x="65" y="17"/>
                    <a:pt x="65" y="17"/>
                  </a:cubicBezTo>
                  <a:cubicBezTo>
                    <a:pt x="65" y="17"/>
                    <a:pt x="77" y="15"/>
                    <a:pt x="81" y="14"/>
                  </a:cubicBezTo>
                  <a:cubicBezTo>
                    <a:pt x="86" y="13"/>
                    <a:pt x="90" y="13"/>
                    <a:pt x="89" y="9"/>
                  </a:cubicBezTo>
                  <a:cubicBezTo>
                    <a:pt x="88" y="6"/>
                    <a:pt x="87" y="5"/>
                    <a:pt x="83" y="6"/>
                  </a:cubicBezTo>
                  <a:cubicBezTo>
                    <a:pt x="78" y="6"/>
                    <a:pt x="78" y="6"/>
                    <a:pt x="78" y="6"/>
                  </a:cubicBezTo>
                  <a:cubicBezTo>
                    <a:pt x="62" y="6"/>
                    <a:pt x="62" y="6"/>
                    <a:pt x="62" y="6"/>
                  </a:cubicBezTo>
                  <a:cubicBezTo>
                    <a:pt x="56" y="5"/>
                    <a:pt x="56" y="5"/>
                    <a:pt x="56" y="5"/>
                  </a:cubicBez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47" y="1"/>
                    <a:pt x="43" y="1"/>
                  </a:cubicBezTo>
                  <a:cubicBezTo>
                    <a:pt x="38" y="0"/>
                    <a:pt x="33" y="0"/>
                    <a:pt x="27" y="1"/>
                  </a:cubicBezTo>
                  <a:cubicBezTo>
                    <a:pt x="22" y="3"/>
                    <a:pt x="19" y="2"/>
                    <a:pt x="12" y="5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4625474" y="3502610"/>
            <a:ext cx="2083680" cy="1936977"/>
            <a:chOff x="4905995" y="506400"/>
            <a:chExt cx="3877487" cy="3639166"/>
          </a:xfrm>
        </p:grpSpPr>
        <p:sp>
          <p:nvSpPr>
            <p:cNvPr id="40" name="Oval 39"/>
            <p:cNvSpPr/>
            <p:nvPr/>
          </p:nvSpPr>
          <p:spPr>
            <a:xfrm rot="20940030">
              <a:off x="4905995" y="506400"/>
              <a:ext cx="3877487" cy="3639166"/>
            </a:xfrm>
            <a:prstGeom prst="ellipse">
              <a:avLst/>
            </a:prstGeom>
            <a:solidFill>
              <a:srgbClr val="9E0000"/>
            </a:solidFill>
            <a:ln>
              <a:solidFill>
                <a:srgbClr val="C0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  <a:reflection blurRad="6350" stA="50000" endA="275" endPos="40000" dist="101600" dir="5400000" sy="-100000" algn="bl" rotWithShape="0"/>
            </a:effectLst>
            <a:scene3d>
              <a:camera prst="isometricOffAxis2Right">
                <a:rot lat="184562" lon="988806" rev="1064623"/>
              </a:camera>
              <a:lightRig rig="threePt" dir="t"/>
            </a:scene3d>
            <a:sp3d>
              <a:bevelT w="19050" h="1016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 rot="120000">
              <a:off x="5374400" y="991436"/>
              <a:ext cx="2892251" cy="2714485"/>
            </a:xfrm>
            <a:prstGeom prst="ellipse">
              <a:avLst/>
            </a:prstGeom>
            <a:solidFill>
              <a:srgbClr val="FF9999"/>
            </a:solidFill>
            <a:ln>
              <a:solidFill>
                <a:srgbClr val="C00000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scene3d>
              <a:camera prst="isometricOffAxis2Right">
                <a:rot lat="184562" lon="988806" rev="1064623"/>
              </a:camera>
              <a:lightRig rig="threePt" dir="t"/>
            </a:scene3d>
            <a:sp3d contourW="12700">
              <a:bevelT w="19050" h="19050"/>
              <a:contourClr>
                <a:srgbClr val="C00000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 rot="120000">
              <a:off x="5774238" y="1391299"/>
              <a:ext cx="2077985" cy="195026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C00000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scene3d>
              <a:camera prst="isometricOffAxis2Right">
                <a:rot lat="184562" lon="988806" rev="1064623"/>
              </a:camera>
              <a:lightRig rig="threePt" dir="t"/>
            </a:scene3d>
            <a:sp3d>
              <a:bevelT w="19050" h="127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 rot="120000">
              <a:off x="6428841" y="2076454"/>
              <a:ext cx="710722" cy="667039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scene3d>
              <a:camera prst="isometricOffAxis2Right">
                <a:rot lat="184562" lon="988806" rev="1064623"/>
              </a:camera>
              <a:lightRig rig="threePt" dir="t"/>
            </a:scene3d>
            <a:sp3d>
              <a:bevelT w="19050" h="127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4" name="Picture 4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223499" y="4403108"/>
            <a:ext cx="1524155" cy="199934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3373" y="3094271"/>
            <a:ext cx="33582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b="1" dirty="0"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Supplier Portal </a:t>
            </a:r>
            <a:r>
              <a:rPr lang="en-US" sz="1800" b="1" u="sng" dirty="0">
                <a:solidFill>
                  <a:schemeClr val="accent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Features</a:t>
            </a:r>
          </a:p>
        </p:txBody>
      </p:sp>
    </p:spTree>
    <p:extLst>
      <p:ext uri="{BB962C8B-B14F-4D97-AF65-F5344CB8AC3E}">
        <p14:creationId xmlns:p14="http://schemas.microsoft.com/office/powerpoint/2010/main" val="41321791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9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19" grpId="0"/>
      <p:bldP spid="2" grpId="0"/>
      <p:bldP spid="9" grpId="0"/>
      <p:bldP spid="10" grpId="0"/>
      <p:bldP spid="15" grpId="0"/>
      <p:bldP spid="5" grpId="0" animBg="1"/>
      <p:bldP spid="16" grpId="0"/>
      <p:bldP spid="3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acet">
    <a:dk1>
      <a:sysClr val="windowText" lastClr="000000"/>
    </a:dk1>
    <a:lt1>
      <a:sysClr val="window" lastClr="FFFFFF"/>
    </a:lt1>
    <a:dk2>
      <a:srgbClr val="2C3C43"/>
    </a:dk2>
    <a:lt2>
      <a:srgbClr val="EBEBEB"/>
    </a:lt2>
    <a:accent1>
      <a:srgbClr val="5FCBEF"/>
    </a:accent1>
    <a:accent2>
      <a:srgbClr val="2E83C3"/>
    </a:accent2>
    <a:accent3>
      <a:srgbClr val="42D0A2"/>
    </a:accent3>
    <a:accent4>
      <a:srgbClr val="2E946B"/>
    </a:accent4>
    <a:accent5>
      <a:srgbClr val="42B051"/>
    </a:accent5>
    <a:accent6>
      <a:srgbClr val="96D141"/>
    </a:accent6>
    <a:hlink>
      <a:srgbClr val="3FCDE7"/>
    </a:hlink>
    <a:folHlink>
      <a:srgbClr val="A9D3E1"/>
    </a:folHlink>
  </a:clrScheme>
</a:themeOverride>
</file>

<file path=ppt/theme/themeOverride2.xml><?xml version="1.0" encoding="utf-8"?>
<a:themeOverride xmlns:a="http://schemas.openxmlformats.org/drawingml/2006/main">
  <a:clrScheme name="Facet">
    <a:dk1>
      <a:sysClr val="windowText" lastClr="000000"/>
    </a:dk1>
    <a:lt1>
      <a:sysClr val="window" lastClr="FFFFFF"/>
    </a:lt1>
    <a:dk2>
      <a:srgbClr val="2C3C43"/>
    </a:dk2>
    <a:lt2>
      <a:srgbClr val="EBEBEB"/>
    </a:lt2>
    <a:accent1>
      <a:srgbClr val="5FCBEF"/>
    </a:accent1>
    <a:accent2>
      <a:srgbClr val="2E83C3"/>
    </a:accent2>
    <a:accent3>
      <a:srgbClr val="42D0A2"/>
    </a:accent3>
    <a:accent4>
      <a:srgbClr val="2E946B"/>
    </a:accent4>
    <a:accent5>
      <a:srgbClr val="42B051"/>
    </a:accent5>
    <a:accent6>
      <a:srgbClr val="96D141"/>
    </a:accent6>
    <a:hlink>
      <a:srgbClr val="3FCDE7"/>
    </a:hlink>
    <a:folHlink>
      <a:srgbClr val="A9D3E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6636</TotalTime>
  <Words>773</Words>
  <Application>Microsoft Office PowerPoint</Application>
  <PresentationFormat>On-screen Show (4:3)</PresentationFormat>
  <Paragraphs>237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6" baseType="lpstr">
      <vt:lpstr>ＭＳ Ｐゴシック</vt:lpstr>
      <vt:lpstr>Arial</vt:lpstr>
      <vt:lpstr>Arial Black</vt:lpstr>
      <vt:lpstr>Britannic Bold</vt:lpstr>
      <vt:lpstr>Calibri</vt:lpstr>
      <vt:lpstr>David</vt:lpstr>
      <vt:lpstr>Lexia</vt:lpstr>
      <vt:lpstr>Rage Italic</vt:lpstr>
      <vt:lpstr>Segoe UI Light</vt:lpstr>
      <vt:lpstr>Times New Roman</vt:lpstr>
      <vt:lpstr>Trebuchet MS</vt:lpstr>
      <vt:lpstr>Wingdings</vt:lpstr>
      <vt:lpstr>Wingdings 3</vt:lpstr>
      <vt:lpstr>Facet</vt:lpstr>
      <vt:lpstr>PowerPoint Presentation</vt:lpstr>
      <vt:lpstr>PowerPoint Presentation</vt:lpstr>
      <vt:lpstr>What WE SUPPORT ?</vt:lpstr>
      <vt:lpstr>Clients Trusted us</vt:lpstr>
      <vt:lpstr>Our Achievements</vt:lpstr>
      <vt:lpstr>Service Portfolio</vt:lpstr>
      <vt:lpstr>ERP – SAP Portfolio</vt:lpstr>
      <vt:lpstr>Espouse SAP Expertise</vt:lpstr>
      <vt:lpstr>Our Innovation</vt:lpstr>
      <vt:lpstr>Supplier Portal Process Flow</vt:lpstr>
      <vt:lpstr>Promoters</vt:lpstr>
      <vt:lpstr>Thank you</vt:lpstr>
    </vt:vector>
  </TitlesOfParts>
  <Company>Garwood Board of Education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RUTGERS FOM &amp;  SAP R/3</dc:title>
  <dc:creator>Martin O'Reilly</dc:creator>
  <cp:lastModifiedBy>Gopinath Sahoo</cp:lastModifiedBy>
  <cp:revision>441</cp:revision>
  <dcterms:created xsi:type="dcterms:W3CDTF">2000-09-19T01:24:12Z</dcterms:created>
  <dcterms:modified xsi:type="dcterms:W3CDTF">2015-08-05T13:37:23Z</dcterms:modified>
</cp:coreProperties>
</file>